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6" r:id="rId14"/>
    <p:sldId id="268" r:id="rId15"/>
    <p:sldId id="278" r:id="rId16"/>
    <p:sldId id="279" r:id="rId17"/>
    <p:sldId id="280" r:id="rId18"/>
    <p:sldId id="284" r:id="rId19"/>
    <p:sldId id="271" r:id="rId20"/>
    <p:sldId id="269" r:id="rId21"/>
    <p:sldId id="285" r:id="rId22"/>
    <p:sldId id="270" r:id="rId23"/>
    <p:sldId id="272" r:id="rId24"/>
    <p:sldId id="286" r:id="rId25"/>
    <p:sldId id="287" r:id="rId26"/>
    <p:sldId id="273" r:id="rId27"/>
    <p:sldId id="288" r:id="rId28"/>
    <p:sldId id="289" r:id="rId29"/>
    <p:sldId id="282" r:id="rId30"/>
    <p:sldId id="281" r:id="rId31"/>
    <p:sldId id="290" r:id="rId32"/>
    <p:sldId id="297" r:id="rId33"/>
    <p:sldId id="291" r:id="rId34"/>
    <p:sldId id="292" r:id="rId35"/>
    <p:sldId id="295" r:id="rId36"/>
    <p:sldId id="294" r:id="rId37"/>
    <p:sldId id="293" r:id="rId38"/>
    <p:sldId id="274" r:id="rId39"/>
    <p:sldId id="299" r:id="rId40"/>
    <p:sldId id="300" r:id="rId41"/>
    <p:sldId id="298" r:id="rId42"/>
    <p:sldId id="301" r:id="rId43"/>
    <p:sldId id="302" r:id="rId44"/>
    <p:sldId id="30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819FAA1-028B-4021-94AF-30F42E7BB67F}"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312313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19FAA1-028B-4021-94AF-30F42E7BB67F}"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3363125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19FAA1-028B-4021-94AF-30F42E7BB67F}"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4117454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19FAA1-028B-4021-94AF-30F42E7BB67F}"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1368787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819FAA1-028B-4021-94AF-30F42E7BB67F}"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24097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819FAA1-028B-4021-94AF-30F42E7BB67F}"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44725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819FAA1-028B-4021-94AF-30F42E7BB67F}" type="datetimeFigureOut">
              <a:rPr lang="en-IN" smtClean="0"/>
              <a:t>18/11/2021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5606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819FAA1-028B-4021-94AF-30F42E7BB67F}" type="datetimeFigureOut">
              <a:rPr lang="en-IN" smtClean="0"/>
              <a:t>18/11/2021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122248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9FAA1-028B-4021-94AF-30F42E7BB67F}" type="datetimeFigureOut">
              <a:rPr lang="en-IN" smtClean="0"/>
              <a:t>18/11/2021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349855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19FAA1-028B-4021-94AF-30F42E7BB67F}"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4065131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19FAA1-028B-4021-94AF-30F42E7BB67F}"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89BAB8-FD79-462E-8469-B1C0F9CC1A91}" type="slidenum">
              <a:rPr lang="en-IN" smtClean="0"/>
              <a:t>‹#›</a:t>
            </a:fld>
            <a:endParaRPr lang="en-IN"/>
          </a:p>
        </p:txBody>
      </p:sp>
    </p:spTree>
    <p:extLst>
      <p:ext uri="{BB962C8B-B14F-4D97-AF65-F5344CB8AC3E}">
        <p14:creationId xmlns:p14="http://schemas.microsoft.com/office/powerpoint/2010/main" val="106605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9FAA1-028B-4021-94AF-30F42E7BB67F}" type="datetimeFigureOut">
              <a:rPr lang="en-IN" smtClean="0"/>
              <a:t>18/11/2021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9BAB8-FD79-462E-8469-B1C0F9CC1A91}" type="slidenum">
              <a:rPr lang="en-IN" smtClean="0"/>
              <a:t>‹#›</a:t>
            </a:fld>
            <a:endParaRPr lang="en-IN"/>
          </a:p>
        </p:txBody>
      </p:sp>
    </p:spTree>
    <p:extLst>
      <p:ext uri="{BB962C8B-B14F-4D97-AF65-F5344CB8AC3E}">
        <p14:creationId xmlns:p14="http://schemas.microsoft.com/office/powerpoint/2010/main" val="3488669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l-cheatsheet.readthedocs.io/en/latest/loss_functions.html#cost-func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Gradient Descent</a:t>
            </a:r>
            <a:endParaRPr lang="en-IN" dirty="0"/>
          </a:p>
        </p:txBody>
      </p:sp>
      <p:sp>
        <p:nvSpPr>
          <p:cNvPr id="3" name="Subtitle 2"/>
          <p:cNvSpPr>
            <a:spLocks noGrp="1"/>
          </p:cNvSpPr>
          <p:nvPr>
            <p:ph type="subTitle" idx="1"/>
          </p:nvPr>
        </p:nvSpPr>
        <p:spPr/>
        <p:txBody>
          <a:bodyPr/>
          <a:lstStyle/>
          <a:p>
            <a:r>
              <a:rPr lang="en-US" dirty="0" smtClean="0"/>
              <a:t>Dr. </a:t>
            </a:r>
            <a:r>
              <a:rPr lang="en-US" dirty="0" err="1" smtClean="0"/>
              <a:t>Preeti</a:t>
            </a:r>
            <a:r>
              <a:rPr lang="en-US" dirty="0" smtClean="0"/>
              <a:t> Rai</a:t>
            </a:r>
            <a:endParaRPr lang="en-IN" dirty="0"/>
          </a:p>
        </p:txBody>
      </p:sp>
    </p:spTree>
    <p:extLst>
      <p:ext uri="{BB962C8B-B14F-4D97-AF65-F5344CB8AC3E}">
        <p14:creationId xmlns:p14="http://schemas.microsoft.com/office/powerpoint/2010/main" val="24752698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Learning rate</a:t>
            </a:r>
            <a:br>
              <a:rPr lang="en-US" b="1" dirty="0" smtClean="0"/>
            </a:br>
            <a:endParaRPr lang="en-IN" dirty="0"/>
          </a:p>
        </p:txBody>
      </p:sp>
      <p:sp>
        <p:nvSpPr>
          <p:cNvPr id="3" name="Content Placeholder 2"/>
          <p:cNvSpPr>
            <a:spLocks noGrp="1"/>
          </p:cNvSpPr>
          <p:nvPr>
            <p:ph idx="1"/>
          </p:nvPr>
        </p:nvSpPr>
        <p:spPr/>
        <p:txBody>
          <a:bodyPr/>
          <a:lstStyle/>
          <a:p>
            <a:r>
              <a:rPr lang="en-US" dirty="0" smtClean="0"/>
              <a:t>The </a:t>
            </a:r>
            <a:r>
              <a:rPr lang="en-US" dirty="0"/>
              <a:t>size of these steps is called the </a:t>
            </a:r>
            <a:r>
              <a:rPr lang="en-US" i="1" dirty="0"/>
              <a:t>learning rate</a:t>
            </a:r>
            <a:r>
              <a:rPr lang="en-US" dirty="0"/>
              <a:t>. With a high learning rate we can cover more ground each step, but we risk overshooting the lowest point since the slope of the hill is constantly changing. With a very low learning rate, we can confidently move in the direction of the negative gradient since we are recalculating it so frequently. A low learning rate is more precise, but calculating the gradient is time-consuming, so it will take us a very long time to get to the bottom</a:t>
            </a:r>
            <a:r>
              <a:rPr lang="en-US" dirty="0" smtClean="0"/>
              <a:t>. (</a:t>
            </a:r>
            <a:r>
              <a:rPr lang="el-GR" dirty="0" smtClean="0"/>
              <a:t>η</a:t>
            </a:r>
            <a:r>
              <a:rPr lang="en-US" dirty="0" smtClean="0"/>
              <a:t>)</a:t>
            </a:r>
            <a:endParaRPr lang="en-US" dirty="0"/>
          </a:p>
          <a:p>
            <a:endParaRPr lang="en-IN" dirty="0"/>
          </a:p>
        </p:txBody>
      </p:sp>
    </p:spTree>
    <p:extLst>
      <p:ext uri="{BB962C8B-B14F-4D97-AF65-F5344CB8AC3E}">
        <p14:creationId xmlns:p14="http://schemas.microsoft.com/office/powerpoint/2010/main" val="1574276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Cost function</a:t>
            </a:r>
            <a:br>
              <a:rPr lang="en-US" b="1" dirty="0" smtClean="0"/>
            </a:b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a:t>
                </a:r>
                <a:r>
                  <a:rPr lang="en-US" dirty="0"/>
                  <a:t> </a:t>
                </a:r>
                <a:r>
                  <a:rPr lang="en-US" dirty="0">
                    <a:hlinkClick r:id="rId2"/>
                  </a:rPr>
                  <a:t>Loss Functions</a:t>
                </a:r>
                <a:r>
                  <a:rPr lang="en-US" dirty="0"/>
                  <a:t> tells us “how good” our model is at making predictions for a given set of parameters. The cost function has its own curve and its own gradients. The slope of this curve tells us how to update our parameters to make the model more accurate</a:t>
                </a:r>
                <a:r>
                  <a:rPr lang="en-US" dirty="0" smtClean="0"/>
                  <a:t>.</a:t>
                </a:r>
              </a:p>
              <a:p>
                <a:pPr marL="0" indent="0">
                  <a:buNone/>
                </a:pPr>
                <a:endParaRPr lang="en-US" dirty="0" smtClean="0"/>
              </a:p>
              <a:p>
                <a:pPr marL="0" indent="0">
                  <a:buNone/>
                </a:pPr>
                <a:endParaRPr lang="en-US" dirty="0"/>
              </a:p>
              <a:p>
                <a:pPr marL="0" indent="0">
                  <a:buNone/>
                </a:pPr>
                <a:r>
                  <a:rPr lang="en-US" dirty="0" smtClean="0"/>
                  <a:t> </a:t>
                </a:r>
                <a14:m>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 </m:t>
                    </m:r>
                    <m:r>
                      <a:rPr lang="en-US" b="0" i="1" smtClean="0">
                        <a:latin typeface="Cambria Math" panose="02040503050406030204" pitchFamily="18" charset="0"/>
                      </a:rPr>
                      <m:t>𝐹𝑢𝑛𝑐𝑡𝑖𝑜𝑛</m:t>
                    </m:r>
                    <m:r>
                      <a:rPr lang="en-US" b="0" i="1" smtClean="0">
                        <a:latin typeface="Cambria Math" panose="02040503050406030204" pitchFamily="18" charset="0"/>
                      </a:rPr>
                      <m:t> (</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𝑎𝑐𝑡𝑢𝑎𝑙</m:t>
                        </m:r>
                        <m:r>
                          <a:rPr lang="en-US" b="0" i="1" smtClean="0">
                            <a:latin typeface="Cambria Math" panose="02040503050406030204" pitchFamily="18" charset="0"/>
                          </a:rPr>
                          <m:t> </m:t>
                        </m:r>
                        <m:r>
                          <a:rPr lang="en-US" b="0" i="1" smtClean="0">
                            <a:latin typeface="Cambria Math" panose="02040503050406030204" pitchFamily="18" charset="0"/>
                          </a:rPr>
                          <m:t>𝑜𝑢𝑝𝑢𝑡</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𝑜𝑢𝑡𝑝𝑢𝑡</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0" indent="0">
                  <a:buNone/>
                </a:pPr>
                <a:endParaRPr lang="en-US"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1372771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Pseudocode for Gradient Descent</a:t>
            </a:r>
            <a:br>
              <a:rPr lang="en-US" b="1" dirty="0" smtClean="0"/>
            </a:br>
            <a:endParaRPr lang="en-IN" dirty="0"/>
          </a:p>
        </p:txBody>
      </p:sp>
      <p:sp>
        <p:nvSpPr>
          <p:cNvPr id="3" name="Content Placeholder 2"/>
          <p:cNvSpPr>
            <a:spLocks noGrp="1"/>
          </p:cNvSpPr>
          <p:nvPr>
            <p:ph idx="1"/>
          </p:nvPr>
        </p:nvSpPr>
        <p:spPr/>
        <p:txBody>
          <a:bodyPr>
            <a:normAutofit fontScale="85000" lnSpcReduction="10000"/>
          </a:bodyPr>
          <a:lstStyle/>
          <a:p>
            <a:pPr fontAlgn="base"/>
            <a:r>
              <a:rPr lang="en-US" dirty="0" smtClean="0"/>
              <a:t>Gradient </a:t>
            </a:r>
            <a:r>
              <a:rPr lang="en-US" dirty="0"/>
              <a:t>descent is used to minimize a cost function </a:t>
            </a:r>
            <a:r>
              <a:rPr lang="en-US" i="1" dirty="0"/>
              <a:t>J(W)</a:t>
            </a:r>
            <a:r>
              <a:rPr lang="en-US" dirty="0"/>
              <a:t> parameterized by a model parameters </a:t>
            </a:r>
            <a:r>
              <a:rPr lang="en-US" i="1" dirty="0"/>
              <a:t>W</a:t>
            </a:r>
            <a:r>
              <a:rPr lang="en-US" dirty="0"/>
              <a:t>.</a:t>
            </a:r>
          </a:p>
          <a:p>
            <a:pPr fontAlgn="base"/>
            <a:r>
              <a:rPr lang="en-US" dirty="0"/>
              <a:t>The gradient (or derivative) tells us the incline or slope of the cost function. Hence, to minimize the cost function, we move in the direction opposite to the gradient.</a:t>
            </a:r>
          </a:p>
          <a:p>
            <a:pPr fontAlgn="base"/>
            <a:r>
              <a:rPr lang="en-US" b="1" dirty="0"/>
              <a:t>Initialize</a:t>
            </a:r>
            <a:r>
              <a:rPr lang="en-US" dirty="0"/>
              <a:t> the weights </a:t>
            </a:r>
            <a:r>
              <a:rPr lang="en-US" i="1" dirty="0"/>
              <a:t>W</a:t>
            </a:r>
            <a:r>
              <a:rPr lang="en-US" dirty="0"/>
              <a:t> randomly.</a:t>
            </a:r>
          </a:p>
          <a:p>
            <a:pPr fontAlgn="base"/>
            <a:r>
              <a:rPr lang="en-US" b="1" dirty="0"/>
              <a:t>Calculate the gradients</a:t>
            </a:r>
            <a:r>
              <a:rPr lang="en-US" dirty="0"/>
              <a:t> </a:t>
            </a:r>
            <a:r>
              <a:rPr lang="en-US" i="1" dirty="0"/>
              <a:t>G</a:t>
            </a:r>
            <a:r>
              <a:rPr lang="en-US" dirty="0"/>
              <a:t> of cost function w.r.t parameters. This is done using partial differentiation: </a:t>
            </a:r>
            <a:r>
              <a:rPr lang="en-US" i="1" dirty="0"/>
              <a:t>G = ∂J(W)/∂W.</a:t>
            </a:r>
            <a:r>
              <a:rPr lang="en-US" dirty="0"/>
              <a:t> The value of the gradient </a:t>
            </a:r>
            <a:r>
              <a:rPr lang="en-US" i="1" dirty="0"/>
              <a:t>G</a:t>
            </a:r>
            <a:r>
              <a:rPr lang="en-US" dirty="0"/>
              <a:t> depends on the inputs, the current values of the model parameters, and the cost function. </a:t>
            </a:r>
            <a:endParaRPr lang="en-US" dirty="0" smtClean="0"/>
          </a:p>
          <a:p>
            <a:pPr fontAlgn="base"/>
            <a:r>
              <a:rPr lang="en-US" b="1" dirty="0" smtClean="0"/>
              <a:t>Update </a:t>
            </a:r>
            <a:r>
              <a:rPr lang="en-US" b="1" dirty="0"/>
              <a:t>the weights</a:t>
            </a:r>
            <a:r>
              <a:rPr lang="en-US" dirty="0"/>
              <a:t> by an amount proportional to G, i.e. </a:t>
            </a:r>
            <a:r>
              <a:rPr lang="en-US" i="1" dirty="0" err="1" smtClean="0"/>
              <a:t>Wnew</a:t>
            </a:r>
            <a:r>
              <a:rPr lang="en-US" dirty="0"/>
              <a:t> = </a:t>
            </a:r>
            <a:r>
              <a:rPr lang="en-US" i="1" dirty="0" err="1" smtClean="0"/>
              <a:t>Wold</a:t>
            </a:r>
            <a:r>
              <a:rPr lang="en-US" i="1" dirty="0" smtClean="0"/>
              <a:t> </a:t>
            </a:r>
            <a:r>
              <a:rPr lang="en-US" i="1" dirty="0"/>
              <a:t>- </a:t>
            </a:r>
            <a:r>
              <a:rPr lang="en-US" i="1" dirty="0" err="1"/>
              <a:t>ηG</a:t>
            </a:r>
            <a:endParaRPr lang="en-US" dirty="0"/>
          </a:p>
          <a:p>
            <a:pPr fontAlgn="base"/>
            <a:r>
              <a:rPr lang="en-US" dirty="0"/>
              <a:t>Repeat until the cost </a:t>
            </a:r>
            <a:r>
              <a:rPr lang="en-US" i="1" dirty="0"/>
              <a:t>J</a:t>
            </a:r>
            <a:r>
              <a:rPr lang="en-US" dirty="0"/>
              <a:t>(</a:t>
            </a:r>
            <a:r>
              <a:rPr lang="en-US" i="1" dirty="0"/>
              <a:t>w</a:t>
            </a:r>
            <a:r>
              <a:rPr lang="en-US" dirty="0"/>
              <a:t>) stops reducing, or some other pre-defined </a:t>
            </a:r>
            <a:r>
              <a:rPr lang="en-US" b="1" dirty="0"/>
              <a:t>termination criteria</a:t>
            </a:r>
            <a:r>
              <a:rPr lang="en-US" dirty="0"/>
              <a:t> is met.</a:t>
            </a:r>
          </a:p>
          <a:p>
            <a:endParaRPr lang="en-IN" dirty="0"/>
          </a:p>
        </p:txBody>
      </p:sp>
    </p:spTree>
    <p:extLst>
      <p:ext uri="{BB962C8B-B14F-4D97-AF65-F5344CB8AC3E}">
        <p14:creationId xmlns:p14="http://schemas.microsoft.com/office/powerpoint/2010/main" val="1475076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Initialize weight  (W=3)</a:t>
                </a:r>
              </a:p>
              <a:p>
                <a:pPr marL="514350" indent="-514350">
                  <a:buFont typeface="+mj-lt"/>
                  <a:buAutoNum type="arabicPeriod"/>
                </a:pPr>
                <a:r>
                  <a:rPr lang="en-US" dirty="0"/>
                  <a:t>Calculate the predicted output =X.W</a:t>
                </a:r>
              </a:p>
              <a:p>
                <a:pPr marL="514350" indent="-514350">
                  <a:buFont typeface="+mj-lt"/>
                  <a:buAutoNum type="arabicPeriod"/>
                </a:pPr>
                <a:r>
                  <a:rPr lang="en-US" dirty="0"/>
                  <a:t>Cost function </a:t>
                </a:r>
                <a:r>
                  <a:rPr lang="en-US" i="1" dirty="0"/>
                  <a:t>J(W)</a:t>
                </a:r>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𝑎𝑐𝑡𝑢𝑎𝑙</m:t>
                        </m:r>
                        <m:r>
                          <a:rPr lang="en-US" i="1">
                            <a:latin typeface="Cambria Math" panose="02040503050406030204" pitchFamily="18" charset="0"/>
                          </a:rPr>
                          <m:t> </m:t>
                        </m:r>
                        <m:r>
                          <a:rPr lang="en-US" i="1">
                            <a:latin typeface="Cambria Math" panose="02040503050406030204" pitchFamily="18" charset="0"/>
                          </a:rPr>
                          <m:t>𝑜𝑢𝑝𝑢𝑡</m:t>
                        </m:r>
                        <m:r>
                          <a:rPr lang="en-US" i="1">
                            <a:latin typeface="Cambria Math" panose="02040503050406030204" pitchFamily="18" charset="0"/>
                          </a:rPr>
                          <m:t> −</m:t>
                        </m:r>
                        <m:r>
                          <a:rPr lang="en-US" i="1">
                            <a:latin typeface="Cambria Math" panose="02040503050406030204" pitchFamily="18" charset="0"/>
                          </a:rPr>
                          <m:t>𝑝𝑟𝑒𝑑𝑖𝑐𝑡𝑒𝑑</m:t>
                        </m:r>
                        <m:r>
                          <a:rPr lang="en-US" i="1">
                            <a:latin typeface="Cambria Math" panose="02040503050406030204" pitchFamily="18" charset="0"/>
                          </a:rPr>
                          <m:t> </m:t>
                        </m:r>
                        <m:r>
                          <a:rPr lang="en-US" i="1">
                            <a:latin typeface="Cambria Math" panose="02040503050406030204" pitchFamily="18" charset="0"/>
                          </a:rPr>
                          <m:t>𝑜𝑢𝑡𝑝𝑢𝑡</m:t>
                        </m:r>
                        <m:r>
                          <a:rPr lang="en-US" i="1">
                            <a:latin typeface="Cambria Math" panose="02040503050406030204" pitchFamily="18" charset="0"/>
                          </a:rPr>
                          <m:t>)</m:t>
                        </m:r>
                      </m:e>
                      <m:sup>
                        <m:r>
                          <a:rPr lang="en-US" i="1">
                            <a:latin typeface="Cambria Math" panose="02040503050406030204" pitchFamily="18" charset="0"/>
                          </a:rPr>
                          <m:t>2</m:t>
                        </m:r>
                      </m:sup>
                    </m:sSup>
                  </m:oMath>
                </a14:m>
                <a:r>
                  <a:rPr lang="en-US" dirty="0"/>
                  <a:t>   ------1</a:t>
                </a:r>
              </a:p>
              <a:p>
                <a:pPr marL="514350" indent="-514350">
                  <a:buFont typeface="+mj-lt"/>
                  <a:buAutoNum type="arabicPeriod"/>
                </a:pPr>
                <a:r>
                  <a:rPr lang="en-US" dirty="0"/>
                  <a:t>Calculate the gradient of Cost Function </a:t>
                </a:r>
              </a:p>
              <a:p>
                <a:pPr marL="514350" indent="-514350">
                  <a:buFont typeface="+mj-lt"/>
                  <a:buAutoNum type="arabicPeriod"/>
                </a:pPr>
                <a:r>
                  <a:rPr lang="en-US" i="1" dirty="0"/>
                  <a:t>   G = ∂J(W)/∂W.</a:t>
                </a:r>
                <a:r>
                  <a:rPr lang="en-US" dirty="0"/>
                  <a:t> </a:t>
                </a:r>
              </a:p>
              <a:p>
                <a:pPr marL="514350" indent="-514350">
                  <a:buFont typeface="+mj-lt"/>
                  <a:buAutoNum type="arabicPeriod"/>
                </a:pPr>
                <a:r>
                  <a:rPr lang="en-US" i="1" dirty="0"/>
                  <a:t>   </a:t>
                </a:r>
                <a:r>
                  <a:rPr lang="en-US" i="1" dirty="0" err="1"/>
                  <a:t>Wnew</a:t>
                </a:r>
                <a:r>
                  <a:rPr lang="en-US" dirty="0"/>
                  <a:t> = </a:t>
                </a:r>
                <a:r>
                  <a:rPr lang="en-US" i="1" dirty="0" err="1"/>
                  <a:t>Wold</a:t>
                </a:r>
                <a:r>
                  <a:rPr lang="en-US" i="1" dirty="0"/>
                  <a:t> – η*G=3-</a:t>
                </a:r>
              </a:p>
              <a:p>
                <a:pPr marL="514350" indent="-514350">
                  <a:buFont typeface="+mj-lt"/>
                  <a:buAutoNum type="arabicPeriod"/>
                </a:pPr>
                <a:r>
                  <a:rPr lang="en-US" dirty="0"/>
                  <a:t>In step above, </a:t>
                </a:r>
                <a:r>
                  <a:rPr lang="en-US" i="1" dirty="0"/>
                  <a:t>η</a:t>
                </a:r>
                <a:r>
                  <a:rPr lang="en-US" dirty="0"/>
                  <a:t> is the </a:t>
                </a:r>
                <a:r>
                  <a:rPr lang="en-US" b="1" dirty="0"/>
                  <a:t>learning rate</a:t>
                </a:r>
                <a:r>
                  <a:rPr lang="en-US" dirty="0"/>
                  <a:t> which determines the size of the steps we take to reach a minimum. We need to be very careful about this parameter. High values of </a:t>
                </a:r>
                <a:r>
                  <a:rPr lang="en-US" i="1" dirty="0"/>
                  <a:t>η </a:t>
                </a:r>
                <a:r>
                  <a:rPr lang="en-US" dirty="0"/>
                  <a:t>may overshoot the minimum, and very low values will reach the minimum very slowly.</a:t>
                </a:r>
              </a:p>
              <a:p>
                <a:endParaRPr lang="en-US"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3221" b="-2241"/>
                </a:stretch>
              </a:blipFill>
            </p:spPr>
            <p:txBody>
              <a:bodyPr/>
              <a:lstStyle/>
              <a:p>
                <a:r>
                  <a:rPr lang="en-IN">
                    <a:noFill/>
                  </a:rPr>
                  <a:t> </a:t>
                </a:r>
              </a:p>
            </p:txBody>
          </p:sp>
        </mc:Fallback>
      </mc:AlternateContent>
    </p:spTree>
    <p:extLst>
      <p:ext uri="{BB962C8B-B14F-4D97-AF65-F5344CB8AC3E}">
        <p14:creationId xmlns:p14="http://schemas.microsoft.com/office/powerpoint/2010/main" val="1383876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fontAlgn="base"/>
            <a:r>
              <a:rPr lang="en-US" dirty="0"/>
              <a:t>In step </a:t>
            </a:r>
            <a:r>
              <a:rPr lang="en-US" dirty="0" smtClean="0"/>
              <a:t>6,</a:t>
            </a:r>
            <a:r>
              <a:rPr lang="en-US" dirty="0"/>
              <a:t> </a:t>
            </a:r>
            <a:r>
              <a:rPr lang="en-US" i="1" dirty="0"/>
              <a:t>η</a:t>
            </a:r>
            <a:r>
              <a:rPr lang="en-US" dirty="0"/>
              <a:t> is the </a:t>
            </a:r>
            <a:r>
              <a:rPr lang="en-US" b="1" dirty="0"/>
              <a:t>learning rate</a:t>
            </a:r>
            <a:r>
              <a:rPr lang="en-US" dirty="0"/>
              <a:t> which determines the size of the steps we take to reach a minimum. We need to be very careful about this parameter. High values of </a:t>
            </a:r>
            <a:r>
              <a:rPr lang="en-US" i="1" dirty="0"/>
              <a:t>η </a:t>
            </a:r>
            <a:r>
              <a:rPr lang="en-US" dirty="0"/>
              <a:t>may overshoot the minimum, and very low values will reach the minimum very slowly.</a:t>
            </a:r>
          </a:p>
          <a:p>
            <a:pPr fontAlgn="base"/>
            <a:r>
              <a:rPr lang="en-US" dirty="0"/>
              <a:t>A popular choice for the termination criteria is that the cost </a:t>
            </a:r>
            <a:r>
              <a:rPr lang="en-US" i="1" dirty="0"/>
              <a:t>J</a:t>
            </a:r>
            <a:r>
              <a:rPr lang="en-US" dirty="0"/>
              <a:t>(</a:t>
            </a:r>
            <a:r>
              <a:rPr lang="en-US" i="1" dirty="0"/>
              <a:t>w</a:t>
            </a:r>
            <a:r>
              <a:rPr lang="en-US" dirty="0"/>
              <a:t>) stops reducing on a validation dataset.</a:t>
            </a:r>
          </a:p>
          <a:p>
            <a:endParaRPr lang="en-IN" dirty="0"/>
          </a:p>
        </p:txBody>
      </p:sp>
    </p:spTree>
    <p:extLst>
      <p:ext uri="{BB962C8B-B14F-4D97-AF65-F5344CB8AC3E}">
        <p14:creationId xmlns:p14="http://schemas.microsoft.com/office/powerpoint/2010/main" val="32790052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Vanishing gradient problem</a:t>
            </a:r>
            <a:endParaRPr lang="en-US" dirty="0"/>
          </a:p>
        </p:txBody>
      </p:sp>
      <p:sp>
        <p:nvSpPr>
          <p:cNvPr id="3" name="Content Placeholder 2"/>
          <p:cNvSpPr>
            <a:spLocks noGrp="1"/>
          </p:cNvSpPr>
          <p:nvPr>
            <p:ph idx="1"/>
          </p:nvPr>
        </p:nvSpPr>
        <p:spPr>
          <a:xfrm>
            <a:off x="1981200" y="1600200"/>
            <a:ext cx="8229600" cy="5029200"/>
          </a:xfrm>
        </p:spPr>
        <p:txBody>
          <a:bodyPr>
            <a:normAutofit fontScale="92500" lnSpcReduction="20000"/>
          </a:bodyPr>
          <a:lstStyle/>
          <a:p>
            <a:pPr algn="just">
              <a:buNone/>
            </a:pPr>
            <a:r>
              <a:rPr lang="en-US" dirty="0" smtClean="0"/>
              <a:t>    </a:t>
            </a:r>
            <a:r>
              <a:rPr lang="en-US" sz="3300" dirty="0"/>
              <a:t>In neural networks during back propagation, each weight receives an update proportional to the partial derivative of the error function. In some cases, this derivative term is so small that it makes updates very small. Especially in deep layers of the neural network, the update is obtained by multiplication of various partial derivatives. </a:t>
            </a:r>
          </a:p>
          <a:p>
            <a:pPr algn="just">
              <a:spcBef>
                <a:spcPts val="1200"/>
              </a:spcBef>
              <a:buNone/>
            </a:pPr>
            <a:r>
              <a:rPr lang="en-US" sz="3300" b="1" dirty="0"/>
              <a:t>    If these partial derivatives are very small then the overall update becomes very small and approaches zero. </a:t>
            </a:r>
            <a:r>
              <a:rPr lang="en-US" sz="3300" dirty="0"/>
              <a:t>In such a case, weights will not be able to update and hence there will </a:t>
            </a:r>
            <a:r>
              <a:rPr lang="en-US" sz="3300" b="1" dirty="0"/>
              <a:t>be slow or no convergence</a:t>
            </a:r>
            <a:r>
              <a:rPr lang="en-US" sz="3300" dirty="0"/>
              <a:t>. This problem is known as the </a:t>
            </a:r>
            <a:r>
              <a:rPr lang="en-US" sz="3300" b="1" dirty="0"/>
              <a:t>Vanishing gradient problem</a:t>
            </a:r>
            <a:r>
              <a:rPr lang="en-US" sz="3300" dirty="0"/>
              <a:t>.</a:t>
            </a:r>
            <a:endParaRPr lang="en-US" dirty="0"/>
          </a:p>
        </p:txBody>
      </p:sp>
    </p:spTree>
    <p:extLst>
      <p:ext uri="{BB962C8B-B14F-4D97-AF65-F5344CB8AC3E}">
        <p14:creationId xmlns:p14="http://schemas.microsoft.com/office/powerpoint/2010/main" val="2423209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b="1" dirty="0" smtClean="0"/>
              <a:t>Exploding gradient problem.</a:t>
            </a:r>
            <a:endParaRPr lang="en-US" dirty="0"/>
          </a:p>
        </p:txBody>
      </p:sp>
      <p:sp>
        <p:nvSpPr>
          <p:cNvPr id="3" name="Content Placeholder 2"/>
          <p:cNvSpPr>
            <a:spLocks noGrp="1"/>
          </p:cNvSpPr>
          <p:nvPr>
            <p:ph idx="1"/>
          </p:nvPr>
        </p:nvSpPr>
        <p:spPr>
          <a:xfrm>
            <a:off x="1981200" y="1143001"/>
            <a:ext cx="8229600" cy="4983163"/>
          </a:xfrm>
        </p:spPr>
        <p:txBody>
          <a:bodyPr/>
          <a:lstStyle/>
          <a:p>
            <a:pPr algn="just">
              <a:buNone/>
            </a:pPr>
            <a:r>
              <a:rPr lang="en-US" dirty="0" smtClean="0"/>
              <a:t>    Similarly</a:t>
            </a:r>
            <a:r>
              <a:rPr lang="en-US" dirty="0"/>
              <a:t>, if the </a:t>
            </a:r>
            <a:r>
              <a:rPr lang="en-US" b="1" dirty="0"/>
              <a:t>derivative term is very large </a:t>
            </a:r>
            <a:r>
              <a:rPr lang="en-US" dirty="0"/>
              <a:t>then </a:t>
            </a:r>
            <a:r>
              <a:rPr lang="en-US" b="1" dirty="0"/>
              <a:t>updates will also be very large</a:t>
            </a:r>
            <a:r>
              <a:rPr lang="en-US" dirty="0"/>
              <a:t>. In such a case, the algorithm will </a:t>
            </a:r>
            <a:r>
              <a:rPr lang="en-US" b="1" dirty="0"/>
              <a:t>overshoot the minimum and won’t be able to converge</a:t>
            </a:r>
            <a:r>
              <a:rPr lang="en-US" dirty="0"/>
              <a:t>. This problem is known as the </a:t>
            </a:r>
            <a:r>
              <a:rPr lang="en-US" b="1" dirty="0"/>
              <a:t>Exploding gradient problem</a:t>
            </a:r>
            <a:r>
              <a:rPr lang="en-US" b="1" dirty="0" smtClean="0"/>
              <a:t>.</a:t>
            </a:r>
          </a:p>
          <a:p>
            <a:pPr algn="just">
              <a:spcBef>
                <a:spcPts val="1200"/>
              </a:spcBef>
              <a:buNone/>
            </a:pPr>
            <a:r>
              <a:rPr lang="en-US" dirty="0" smtClean="0"/>
              <a:t>    There </a:t>
            </a:r>
            <a:r>
              <a:rPr lang="en-US" dirty="0"/>
              <a:t>are various methods to avoid these problems. Choosing the appropriate activation function is one of </a:t>
            </a:r>
            <a:r>
              <a:rPr lang="en-US" dirty="0" smtClean="0"/>
              <a:t>the them.</a:t>
            </a:r>
            <a:endParaRPr lang="en-US" b="1" dirty="0"/>
          </a:p>
        </p:txBody>
      </p:sp>
    </p:spTree>
    <p:extLst>
      <p:ext uri="{BB962C8B-B14F-4D97-AF65-F5344CB8AC3E}">
        <p14:creationId xmlns:p14="http://schemas.microsoft.com/office/powerpoint/2010/main" val="1322965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Gradient Descent Rule</a:t>
            </a:r>
            <a:endParaRPr lang="en-IN" dirty="0"/>
          </a:p>
        </p:txBody>
      </p:sp>
      <p:sp>
        <p:nvSpPr>
          <p:cNvPr id="3" name="Content Placeholder 2"/>
          <p:cNvSpPr>
            <a:spLocks noGrp="1"/>
          </p:cNvSpPr>
          <p:nvPr>
            <p:ph idx="1"/>
          </p:nvPr>
        </p:nvSpPr>
        <p:spPr/>
        <p:txBody>
          <a:bodyPr/>
          <a:lstStyle/>
          <a:p>
            <a:r>
              <a:rPr lang="en-IN" dirty="0"/>
              <a:t>w</a:t>
            </a:r>
            <a:r>
              <a:rPr lang="en-IN" baseline="-25000" dirty="0"/>
              <a:t>t+1</a:t>
            </a:r>
            <a:r>
              <a:rPr lang="en-IN" dirty="0"/>
              <a:t> = </a:t>
            </a:r>
            <a:r>
              <a:rPr lang="en-IN" dirty="0" err="1"/>
              <a:t>w</a:t>
            </a:r>
            <a:r>
              <a:rPr lang="en-IN" baseline="-25000" dirty="0" err="1"/>
              <a:t>t</a:t>
            </a:r>
            <a:r>
              <a:rPr lang="en-IN" dirty="0"/>
              <a:t> − </a:t>
            </a:r>
            <a:r>
              <a:rPr lang="el-GR" dirty="0"/>
              <a:t>η∇</a:t>
            </a:r>
            <a:r>
              <a:rPr lang="en-IN" dirty="0" err="1"/>
              <a:t>w</a:t>
            </a:r>
            <a:r>
              <a:rPr lang="en-IN" baseline="-25000" dirty="0" err="1"/>
              <a:t>t</a:t>
            </a:r>
            <a:r>
              <a:rPr lang="en-IN" baseline="-25000" dirty="0"/>
              <a:t> </a:t>
            </a:r>
            <a:endParaRPr lang="en-IN" baseline="-25000" dirty="0" smtClean="0"/>
          </a:p>
          <a:p>
            <a:pPr marL="0" indent="0">
              <a:buNone/>
            </a:pPr>
            <a:endParaRPr lang="en-IN" baseline="-25000" dirty="0"/>
          </a:p>
          <a:p>
            <a:r>
              <a:rPr lang="en-IN" dirty="0" smtClean="0"/>
              <a:t>b</a:t>
            </a:r>
            <a:r>
              <a:rPr lang="en-IN" baseline="-25000" dirty="0" smtClean="0"/>
              <a:t>t+1</a:t>
            </a:r>
            <a:r>
              <a:rPr lang="en-IN" dirty="0" smtClean="0"/>
              <a:t> = </a:t>
            </a:r>
            <a:r>
              <a:rPr lang="en-IN" dirty="0" err="1" smtClean="0"/>
              <a:t>b</a:t>
            </a:r>
            <a:r>
              <a:rPr lang="en-IN" baseline="-25000" dirty="0" err="1" smtClean="0"/>
              <a:t>t</a:t>
            </a:r>
            <a:r>
              <a:rPr lang="en-IN" dirty="0" smtClean="0"/>
              <a:t> − </a:t>
            </a:r>
            <a:r>
              <a:rPr lang="el-GR" dirty="0" smtClean="0"/>
              <a:t>η∇</a:t>
            </a:r>
            <a:r>
              <a:rPr lang="en-IN" dirty="0" err="1" smtClean="0"/>
              <a:t>b</a:t>
            </a:r>
            <a:r>
              <a:rPr lang="en-IN" baseline="-25000" dirty="0" err="1" smtClean="0"/>
              <a:t>t</a:t>
            </a:r>
            <a:r>
              <a:rPr lang="en-IN" baseline="-25000" dirty="0" smtClean="0"/>
              <a:t> </a:t>
            </a:r>
          </a:p>
          <a:p>
            <a:pPr marL="0" indent="0">
              <a:buNone/>
            </a:pPr>
            <a:endParaRPr lang="en-IN" baseline="-25000" dirty="0"/>
          </a:p>
          <a:p>
            <a:r>
              <a:rPr lang="en-IN" dirty="0" smtClean="0"/>
              <a:t>where</a:t>
            </a:r>
            <a:r>
              <a:rPr lang="en-IN" dirty="0"/>
              <a:t>, ∇</a:t>
            </a:r>
            <a:r>
              <a:rPr lang="en-IN" dirty="0" err="1"/>
              <a:t>w</a:t>
            </a:r>
            <a:r>
              <a:rPr lang="en-IN" baseline="-25000" dirty="0" err="1"/>
              <a:t>t</a:t>
            </a:r>
            <a:r>
              <a:rPr lang="en-IN" dirty="0"/>
              <a:t> = ∂</a:t>
            </a:r>
            <a:r>
              <a:rPr lang="en-IN" dirty="0" smtClean="0"/>
              <a:t>J(</a:t>
            </a:r>
            <a:r>
              <a:rPr lang="en-IN" dirty="0" err="1" smtClean="0"/>
              <a:t>w,b</a:t>
            </a:r>
            <a:r>
              <a:rPr lang="en-IN" dirty="0" smtClean="0"/>
              <a:t>)/</a:t>
            </a:r>
            <a:r>
              <a:rPr lang="en-IN" dirty="0"/>
              <a:t>∂W. at w = </a:t>
            </a:r>
            <a:r>
              <a:rPr lang="en-IN" dirty="0" err="1"/>
              <a:t>w</a:t>
            </a:r>
            <a:r>
              <a:rPr lang="en-IN" baseline="-25000" dirty="0" err="1"/>
              <a:t>t</a:t>
            </a:r>
            <a:r>
              <a:rPr lang="en-IN" dirty="0"/>
              <a:t>, b = </a:t>
            </a:r>
            <a:r>
              <a:rPr lang="en-IN" dirty="0" err="1"/>
              <a:t>b</a:t>
            </a:r>
            <a:r>
              <a:rPr lang="en-IN" baseline="-25000" dirty="0" err="1"/>
              <a:t>t</a:t>
            </a:r>
            <a:r>
              <a:rPr lang="en-IN" dirty="0"/>
              <a:t> , </a:t>
            </a:r>
            <a:endParaRPr lang="en-IN" dirty="0" smtClean="0"/>
          </a:p>
          <a:p>
            <a:r>
              <a:rPr lang="en-IN" dirty="0" smtClean="0"/>
              <a:t>∇</a:t>
            </a:r>
            <a:r>
              <a:rPr lang="en-IN" dirty="0" err="1"/>
              <a:t>b</a:t>
            </a:r>
            <a:r>
              <a:rPr lang="en-IN" baseline="-25000" dirty="0" err="1"/>
              <a:t>t</a:t>
            </a:r>
            <a:r>
              <a:rPr lang="en-IN" dirty="0"/>
              <a:t> = ∂L (w, b) ∂b </a:t>
            </a:r>
            <a:r>
              <a:rPr lang="en-IN" dirty="0" smtClean="0"/>
              <a:t> at </a:t>
            </a:r>
            <a:r>
              <a:rPr lang="en-IN" dirty="0"/>
              <a:t>w = </a:t>
            </a:r>
            <a:r>
              <a:rPr lang="en-IN" dirty="0" err="1"/>
              <a:t>w</a:t>
            </a:r>
            <a:r>
              <a:rPr lang="en-IN" baseline="-25000" dirty="0" err="1"/>
              <a:t>t</a:t>
            </a:r>
            <a:r>
              <a:rPr lang="en-IN" dirty="0"/>
              <a:t>, b = </a:t>
            </a:r>
            <a:r>
              <a:rPr lang="en-IN" dirty="0" err="1" smtClean="0"/>
              <a:t>b</a:t>
            </a:r>
            <a:r>
              <a:rPr lang="en-IN" baseline="-25000" dirty="0" err="1" smtClean="0"/>
              <a:t>t</a:t>
            </a:r>
            <a:endParaRPr lang="en-IN" baseline="-25000" dirty="0" smtClean="0"/>
          </a:p>
          <a:p>
            <a:endParaRPr lang="en-IN" baseline="-25000" dirty="0"/>
          </a:p>
        </p:txBody>
      </p:sp>
      <p:sp>
        <p:nvSpPr>
          <p:cNvPr id="4" name="TextBox 3"/>
          <p:cNvSpPr txBox="1"/>
          <p:nvPr/>
        </p:nvSpPr>
        <p:spPr>
          <a:xfrm>
            <a:off x="8752115" y="4589416"/>
            <a:ext cx="444137" cy="369332"/>
          </a:xfrm>
          <a:prstGeom prst="rect">
            <a:avLst/>
          </a:prstGeom>
          <a:noFill/>
        </p:spPr>
        <p:txBody>
          <a:bodyPr wrap="square" rtlCol="0">
            <a:spAutoFit/>
          </a:bodyPr>
          <a:lstStyle/>
          <a:p>
            <a:r>
              <a:rPr lang="en-IN" dirty="0" smtClean="0"/>
              <a:t>1</a:t>
            </a:r>
            <a:endParaRPr lang="en-IN" dirty="0"/>
          </a:p>
        </p:txBody>
      </p:sp>
    </p:spTree>
    <p:extLst>
      <p:ext uri="{BB962C8B-B14F-4D97-AF65-F5344CB8AC3E}">
        <p14:creationId xmlns:p14="http://schemas.microsoft.com/office/powerpoint/2010/main" val="27561170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Gradient Descent Rule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w</a:t>
                </a:r>
                <a:r>
                  <a:rPr lang="en-IN" baseline="-25000" dirty="0"/>
                  <a:t>t+1</a:t>
                </a:r>
                <a:r>
                  <a:rPr lang="en-IN" dirty="0"/>
                  <a:t> = </a:t>
                </a:r>
                <a:r>
                  <a:rPr lang="en-IN" dirty="0" err="1"/>
                  <a:t>w</a:t>
                </a:r>
                <a:r>
                  <a:rPr lang="en-IN" baseline="-25000" dirty="0" err="1"/>
                  <a:t>t</a:t>
                </a:r>
                <a:r>
                  <a:rPr lang="en-IN" dirty="0"/>
                  <a:t> − </a:t>
                </a:r>
                <a:r>
                  <a:rPr lang="el-GR" dirty="0"/>
                  <a:t>η∇</a:t>
                </a:r>
                <a:r>
                  <a:rPr lang="en-IN" dirty="0" err="1"/>
                  <a:t>w</a:t>
                </a:r>
                <a:r>
                  <a:rPr lang="en-IN" baseline="-25000" dirty="0" err="1"/>
                  <a:t>t</a:t>
                </a:r>
                <a:r>
                  <a:rPr lang="en-IN" baseline="-25000" dirty="0"/>
                  <a:t> </a:t>
                </a:r>
                <a:endParaRPr lang="en-IN" baseline="-25000" dirty="0" smtClean="0"/>
              </a:p>
              <a:p>
                <a:pPr marL="0" indent="0">
                  <a:buNone/>
                </a:pPr>
                <a:endParaRPr lang="en-IN" baseline="-25000" dirty="0"/>
              </a:p>
              <a:p>
                <a:r>
                  <a:rPr lang="en-IN" dirty="0" smtClean="0"/>
                  <a:t>where</a:t>
                </a:r>
                <a:r>
                  <a:rPr lang="en-IN" dirty="0"/>
                  <a:t>, ∇</a:t>
                </a:r>
                <a:r>
                  <a:rPr lang="en-IN" dirty="0" err="1"/>
                  <a:t>w</a:t>
                </a:r>
                <a:r>
                  <a:rPr lang="en-IN" baseline="-25000" dirty="0" err="1"/>
                  <a:t>t</a:t>
                </a:r>
                <a:r>
                  <a:rPr lang="en-IN" dirty="0"/>
                  <a:t> = ∂</a:t>
                </a:r>
                <a:r>
                  <a:rPr lang="en-IN" dirty="0" smtClean="0"/>
                  <a:t>J(</a:t>
                </a:r>
                <a:r>
                  <a:rPr lang="en-IN" dirty="0" err="1" smtClean="0"/>
                  <a:t>w,b</a:t>
                </a:r>
                <a:r>
                  <a:rPr lang="en-IN" dirty="0" smtClean="0"/>
                  <a:t>)/</a:t>
                </a:r>
                <a:r>
                  <a:rPr lang="en-IN" dirty="0"/>
                  <a:t>∂W. at w = </a:t>
                </a:r>
                <a:r>
                  <a:rPr lang="en-IN" dirty="0" err="1"/>
                  <a:t>w</a:t>
                </a:r>
                <a:r>
                  <a:rPr lang="en-IN" baseline="-25000" dirty="0" err="1"/>
                  <a:t>t</a:t>
                </a:r>
                <a:r>
                  <a:rPr lang="en-IN" dirty="0"/>
                  <a:t>, b = </a:t>
                </a:r>
                <a:r>
                  <a:rPr lang="en-IN" dirty="0" err="1"/>
                  <a:t>b</a:t>
                </a:r>
                <a:r>
                  <a:rPr lang="en-IN" baseline="-25000" dirty="0" err="1"/>
                  <a:t>t</a:t>
                </a:r>
                <a:r>
                  <a:rPr lang="en-IN" dirty="0"/>
                  <a:t> , </a:t>
                </a:r>
                <a:endParaRPr lang="en-IN" dirty="0" smtClean="0"/>
              </a:p>
              <a:p>
                <a:endParaRPr lang="en-IN" baseline="-25000" dirty="0" smtClean="0"/>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 </m:t>
                    </m:r>
                    <m:r>
                      <a:rPr lang="en-US" i="1">
                        <a:latin typeface="Cambria Math" panose="02040503050406030204" pitchFamily="18" charset="0"/>
                      </a:rPr>
                      <m:t>𝐹𝑢𝑛𝑐𝑡𝑖𝑜𝑛</m:t>
                    </m:r>
                    <m:r>
                      <a:rPr lang="en-US" i="1">
                        <a:latin typeface="Cambria Math" panose="02040503050406030204" pitchFamily="18" charset="0"/>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𝑊</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𝑎𝑐𝑡𝑢𝑎𝑙</m:t>
                            </m:r>
                            <m:r>
                              <a:rPr lang="en-US" i="1">
                                <a:latin typeface="Cambria Math" panose="02040503050406030204" pitchFamily="18" charset="0"/>
                              </a:rPr>
                              <m:t> </m:t>
                            </m:r>
                            <m:r>
                              <a:rPr lang="en-US" i="1">
                                <a:latin typeface="Cambria Math" panose="02040503050406030204" pitchFamily="18" charset="0"/>
                              </a:rPr>
                              <m:t>𝑜𝑢𝑝𝑢𝑡</m:t>
                            </m:r>
                          </m:e>
                          <m:sup>
                            <m:r>
                              <a:rPr lang="en-IN" b="0" i="1" smtClean="0">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𝑝𝑟𝑒𝑑𝑖𝑐𝑡𝑒𝑑</m:t>
                        </m:r>
                        <m:r>
                          <a:rPr lang="en-US" i="1">
                            <a:latin typeface="Cambria Math" panose="02040503050406030204" pitchFamily="18" charset="0"/>
                          </a:rPr>
                          <m:t> </m:t>
                        </m:r>
                        <m:r>
                          <a:rPr lang="en-US" i="1">
                            <a:latin typeface="Cambria Math" panose="02040503050406030204" pitchFamily="18" charset="0"/>
                          </a:rPr>
                          <m:t>𝑜𝑢𝑡𝑝𝑢𝑡</m:t>
                        </m:r>
                        <m:r>
                          <a:rPr lang="en-US" i="1">
                            <a:latin typeface="Cambria Math" panose="02040503050406030204" pitchFamily="18" charset="0"/>
                          </a:rPr>
                          <m:t>)</m:t>
                        </m:r>
                      </m:e>
                      <m:sup>
                        <m:r>
                          <a:rPr lang="en-US" i="1">
                            <a:latin typeface="Cambria Math" panose="02040503050406030204" pitchFamily="18" charset="0"/>
                          </a:rPr>
                          <m:t>2</m:t>
                        </m:r>
                      </m:sup>
                    </m:sSup>
                  </m:oMath>
                </a14:m>
                <a:endParaRPr lang="en-IN" baseline="-25000" dirty="0" smtClean="0"/>
              </a:p>
              <a:p>
                <a:endParaRPr lang="en-IN" baseline="-25000" dirty="0" smtClean="0"/>
              </a:p>
              <a:p>
                <a14:m>
                  <m:oMath xmlns:m="http://schemas.openxmlformats.org/officeDocument/2006/math">
                    <m:r>
                      <a:rPr lang="en-US" sz="2400" i="1">
                        <a:latin typeface="Cambria Math" panose="02040503050406030204" pitchFamily="18" charset="0"/>
                      </a:rPr>
                      <m:t>𝐿𝑜𝑠𝑠</m:t>
                    </m:r>
                    <m:r>
                      <a:rPr lang="en-US" sz="2400" i="1">
                        <a:latin typeface="Cambria Math" panose="02040503050406030204" pitchFamily="18" charset="0"/>
                      </a:rPr>
                      <m:t> </m:t>
                    </m:r>
                    <m:r>
                      <a:rPr lang="en-US" sz="2400" i="1">
                        <a:latin typeface="Cambria Math" panose="02040503050406030204" pitchFamily="18" charset="0"/>
                      </a:rPr>
                      <m:t>𝐹𝑢𝑛𝑐𝑡𝑖𝑜𝑛</m:t>
                    </m:r>
                    <m:r>
                      <a:rPr lang="en-US" sz="2400" i="1">
                        <a:latin typeface="Cambria Math" panose="02040503050406030204" pitchFamily="18" charset="0"/>
                      </a:rPr>
                      <m:t> (</m:t>
                    </m:r>
                    <m:r>
                      <a:rPr lang="en-US" sz="2400" i="1">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𝑊</m:t>
                        </m:r>
                      </m:e>
                    </m:d>
                    <m:r>
                      <a:rPr lang="en-US" sz="2400" i="1">
                        <a:latin typeface="Cambria Math" panose="02040503050406030204" pitchFamily="18" charset="0"/>
                      </a:rPr>
                      <m:t>)=</m:t>
                    </m:r>
                    <m:nary>
                      <m:naryPr>
                        <m:chr m:val="∑"/>
                        <m:ctrlPr>
                          <a:rPr lang="pt-BR" sz="2400" i="1" smtClean="0">
                            <a:latin typeface="Cambria Math" panose="02040503050406030204" pitchFamily="18" charset="0"/>
                          </a:rPr>
                        </m:ctrlPr>
                      </m:naryPr>
                      <m:sub>
                        <m:r>
                          <a:rPr lang="pt-BR" sz="2400" i="1" smtClean="0">
                            <a:latin typeface="Cambria Math" panose="02040503050406030204" pitchFamily="18" charset="0"/>
                          </a:rPr>
                          <m:t>𝑘</m:t>
                        </m:r>
                        <m:r>
                          <a:rPr lang="pt-BR" sz="2400" i="1" smtClean="0">
                            <a:latin typeface="Cambria Math" panose="02040503050406030204" pitchFamily="18" charset="0"/>
                          </a:rPr>
                          <m:t>=1</m:t>
                        </m:r>
                      </m:sub>
                      <m:sup>
                        <m:r>
                          <a:rPr lang="en-IN" sz="2400" b="0" i="1" smtClean="0">
                            <a:latin typeface="Cambria Math" panose="02040503050406030204" pitchFamily="18" charset="0"/>
                          </a:rPr>
                          <m:t>𝑁</m:t>
                        </m:r>
                      </m:sup>
                      <m:e>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𝑎𝑐𝑡𝑢𝑎𝑙</m:t>
                            </m:r>
                            <m:r>
                              <a:rPr lang="en-US" sz="2400" i="1">
                                <a:latin typeface="Cambria Math" panose="02040503050406030204" pitchFamily="18" charset="0"/>
                              </a:rPr>
                              <m:t> </m:t>
                            </m:r>
                            <m:r>
                              <a:rPr lang="en-US" sz="2400" i="1">
                                <a:latin typeface="Cambria Math" panose="02040503050406030204" pitchFamily="18" charset="0"/>
                              </a:rPr>
                              <m:t>𝑜𝑢𝑝𝑢𝑡</m:t>
                            </m:r>
                            <m:r>
                              <a:rPr lang="en-US" sz="2400" i="1">
                                <a:latin typeface="Cambria Math" panose="02040503050406030204" pitchFamily="18" charset="0"/>
                              </a:rPr>
                              <m:t> −</m:t>
                            </m:r>
                            <m:r>
                              <a:rPr lang="en-US" sz="2400" i="1">
                                <a:latin typeface="Cambria Math" panose="02040503050406030204" pitchFamily="18" charset="0"/>
                              </a:rPr>
                              <m:t>𝑝𝑟𝑒𝑑𝑖𝑐𝑡𝑒𝑑</m:t>
                            </m:r>
                            <m:r>
                              <a:rPr lang="en-US" sz="2400" i="1">
                                <a:latin typeface="Cambria Math" panose="02040503050406030204" pitchFamily="18" charset="0"/>
                              </a:rPr>
                              <m:t> </m:t>
                            </m:r>
                            <m:r>
                              <a:rPr lang="en-US" sz="2400" i="1">
                                <a:latin typeface="Cambria Math" panose="02040503050406030204" pitchFamily="18" charset="0"/>
                              </a:rPr>
                              <m:t>𝑜𝑢𝑡𝑝𝑢𝑡</m:t>
                            </m:r>
                            <m:r>
                              <a:rPr lang="en-US" sz="2400" i="1">
                                <a:latin typeface="Cambria Math" panose="02040503050406030204" pitchFamily="18" charset="0"/>
                              </a:rPr>
                              <m:t>)</m:t>
                            </m:r>
                          </m:e>
                          <m:sup>
                            <m:r>
                              <a:rPr lang="en-US" sz="2400" i="1">
                                <a:latin typeface="Cambria Math" panose="02040503050406030204" pitchFamily="18" charset="0"/>
                              </a:rPr>
                              <m:t>2</m:t>
                            </m:r>
                          </m:sup>
                        </m:sSup>
                      </m:e>
                    </m:nary>
                  </m:oMath>
                </a14:m>
                <a:endParaRPr lang="en-IN"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661"/>
                </a:stretch>
              </a:blipFill>
            </p:spPr>
            <p:txBody>
              <a:bodyPr/>
              <a:lstStyle/>
              <a:p>
                <a:r>
                  <a:rPr lang="en-IN">
                    <a:noFill/>
                  </a:rPr>
                  <a:t> </a:t>
                </a:r>
              </a:p>
            </p:txBody>
          </p:sp>
        </mc:Fallback>
      </mc:AlternateContent>
      <p:sp>
        <p:nvSpPr>
          <p:cNvPr id="4" name="TextBox 3"/>
          <p:cNvSpPr txBox="1"/>
          <p:nvPr/>
        </p:nvSpPr>
        <p:spPr>
          <a:xfrm>
            <a:off x="8752115" y="4589416"/>
            <a:ext cx="444137" cy="369332"/>
          </a:xfrm>
          <a:prstGeom prst="rect">
            <a:avLst/>
          </a:prstGeom>
          <a:noFill/>
        </p:spPr>
        <p:txBody>
          <a:bodyPr wrap="square" rtlCol="0">
            <a:spAutoFit/>
          </a:bodyPr>
          <a:lstStyle/>
          <a:p>
            <a:r>
              <a:rPr lang="en-IN" dirty="0" smtClean="0"/>
              <a:t>1</a:t>
            </a:r>
            <a:endParaRPr lang="en-IN" dirty="0"/>
          </a:p>
        </p:txBody>
      </p:sp>
    </p:spTree>
    <p:extLst>
      <p:ext uri="{BB962C8B-B14F-4D97-AF65-F5344CB8AC3E}">
        <p14:creationId xmlns:p14="http://schemas.microsoft.com/office/powerpoint/2010/main" val="4424054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Typically, the value of the learning rate is chosen manually. We usually start with a small value such as 0.1, 0.01 or 0.001 and adapt it based on whether the cost function is reducing very slowly (increase learning rate) or is exploding / being erratic (decrease learning rate).</a:t>
            </a:r>
            <a:endParaRPr lang="en-IN" dirty="0"/>
          </a:p>
        </p:txBody>
      </p:sp>
    </p:spTree>
    <p:extLst>
      <p:ext uri="{BB962C8B-B14F-4D97-AF65-F5344CB8AC3E}">
        <p14:creationId xmlns:p14="http://schemas.microsoft.com/office/powerpoint/2010/main" val="3092129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IN" dirty="0"/>
          </a:p>
        </p:txBody>
      </p:sp>
      <p:sp>
        <p:nvSpPr>
          <p:cNvPr id="3" name="Content Placeholder 2"/>
          <p:cNvSpPr>
            <a:spLocks noGrp="1"/>
          </p:cNvSpPr>
          <p:nvPr>
            <p:ph idx="1"/>
          </p:nvPr>
        </p:nvSpPr>
        <p:spPr/>
        <p:txBody>
          <a:bodyPr/>
          <a:lstStyle/>
          <a:p>
            <a:r>
              <a:rPr lang="en-US" i="1" dirty="0"/>
              <a:t>Gradient Descent is an optimization technique that is used to improve deep learning and neural network-based models by minimizing the cost function</a:t>
            </a:r>
            <a:r>
              <a:rPr lang="en-US" i="1" dirty="0" smtClean="0"/>
              <a:t>.</a:t>
            </a:r>
          </a:p>
          <a:p>
            <a:endParaRPr lang="en-US" i="1" dirty="0"/>
          </a:p>
          <a:p>
            <a:r>
              <a:rPr lang="en-US" dirty="0"/>
              <a:t>Gradient descent is an optimization algorithm used to minimize some function by iteratively moving in the direction of steepest descent as defined by the negative of the </a:t>
            </a:r>
            <a:r>
              <a:rPr lang="en-US" dirty="0" smtClean="0"/>
              <a:t>gradient.</a:t>
            </a:r>
            <a:endParaRPr lang="en-IN" dirty="0"/>
          </a:p>
        </p:txBody>
      </p:sp>
    </p:spTree>
    <p:extLst>
      <p:ext uri="{BB962C8B-B14F-4D97-AF65-F5344CB8AC3E}">
        <p14:creationId xmlns:p14="http://schemas.microsoft.com/office/powerpoint/2010/main" val="3740651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406" y="443502"/>
            <a:ext cx="10800000" cy="58997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3204754" y="2656114"/>
            <a:ext cx="5512526" cy="426720"/>
          </a:xfrm>
          <a:prstGeom prst="line">
            <a:avLst/>
          </a:prstGeom>
        </p:spPr>
        <p:style>
          <a:lnRef idx="1">
            <a:schemeClr val="accent3"/>
          </a:lnRef>
          <a:fillRef idx="0">
            <a:schemeClr val="accent3"/>
          </a:fillRef>
          <a:effectRef idx="0">
            <a:schemeClr val="accent3"/>
          </a:effectRef>
          <a:fontRef idx="minor">
            <a:schemeClr val="tx1"/>
          </a:fontRef>
        </p:style>
      </p:cxnSp>
      <p:cxnSp>
        <p:nvCxnSpPr>
          <p:cNvPr id="7" name="Straight Connector 6"/>
          <p:cNvCxnSpPr/>
          <p:nvPr/>
        </p:nvCxnSpPr>
        <p:spPr>
          <a:xfrm flipV="1">
            <a:off x="4214949" y="3235234"/>
            <a:ext cx="4654731" cy="678089"/>
          </a:xfrm>
          <a:prstGeom prst="line">
            <a:avLst/>
          </a:prstGeom>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4384766" y="3900260"/>
            <a:ext cx="3087188" cy="271146"/>
          </a:xfrm>
          <a:prstGeom prst="line">
            <a:avLst/>
          </a:prstGeom>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4580709" y="4171406"/>
            <a:ext cx="2743200" cy="78377"/>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45476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518" y="1825625"/>
            <a:ext cx="5600700" cy="424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571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Variants of Gradient Descent</a:t>
            </a:r>
            <a:br>
              <a:rPr lang="en-US" b="1" dirty="0" smtClean="0"/>
            </a:br>
            <a:endParaRPr lang="en-IN" dirty="0"/>
          </a:p>
        </p:txBody>
      </p:sp>
      <p:sp>
        <p:nvSpPr>
          <p:cNvPr id="3" name="Content Placeholder 2"/>
          <p:cNvSpPr>
            <a:spLocks noGrp="1"/>
          </p:cNvSpPr>
          <p:nvPr>
            <p:ph idx="1"/>
          </p:nvPr>
        </p:nvSpPr>
        <p:spPr/>
        <p:txBody>
          <a:bodyPr>
            <a:normAutofit/>
          </a:bodyPr>
          <a:lstStyle/>
          <a:p>
            <a:pPr fontAlgn="base"/>
            <a:r>
              <a:rPr lang="en-US" dirty="0" smtClean="0"/>
              <a:t>There </a:t>
            </a:r>
            <a:r>
              <a:rPr lang="en-US" dirty="0"/>
              <a:t>are multiple variants of gradient descent, depending on how much of the data is being used to calculate the gradient.</a:t>
            </a:r>
          </a:p>
          <a:p>
            <a:pPr fontAlgn="base"/>
            <a:r>
              <a:rPr lang="en-US" dirty="0"/>
              <a:t>The main reason for these variations is computational efficiency. A dataset may have millions of data points, and calculating the gradient over the entire dataset can be computationally expensive.</a:t>
            </a:r>
          </a:p>
          <a:p>
            <a:pPr fontAlgn="base"/>
            <a:r>
              <a:rPr lang="en-US" b="1" dirty="0"/>
              <a:t>Batch gradient descent</a:t>
            </a:r>
            <a:r>
              <a:rPr lang="en-US" dirty="0"/>
              <a:t> computes the gradient of the cost function w.r.t to parameter </a:t>
            </a:r>
            <a:r>
              <a:rPr lang="en-US" i="1" dirty="0"/>
              <a:t>W</a:t>
            </a:r>
            <a:r>
              <a:rPr lang="en-US" dirty="0"/>
              <a:t> for </a:t>
            </a:r>
            <a:r>
              <a:rPr lang="en-US" b="1" dirty="0"/>
              <a:t>entire training data</a:t>
            </a:r>
            <a:r>
              <a:rPr lang="en-US" dirty="0"/>
              <a:t>. Since we need to calculate the gradients for the whole dataset to perform one parameter update, batch gradient descent can be very slow.</a:t>
            </a:r>
          </a:p>
          <a:p>
            <a:endParaRPr lang="en-IN" dirty="0"/>
          </a:p>
        </p:txBody>
      </p:sp>
    </p:spTree>
    <p:extLst>
      <p:ext uri="{BB962C8B-B14F-4D97-AF65-F5344CB8AC3E}">
        <p14:creationId xmlns:p14="http://schemas.microsoft.com/office/powerpoint/2010/main" val="11705983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Stochastic gradient descent (SGD)</a:t>
            </a:r>
            <a:endParaRPr lang="en-IN" dirty="0"/>
          </a:p>
        </p:txBody>
      </p:sp>
      <p:sp>
        <p:nvSpPr>
          <p:cNvPr id="3" name="Content Placeholder 2"/>
          <p:cNvSpPr>
            <a:spLocks noGrp="1"/>
          </p:cNvSpPr>
          <p:nvPr>
            <p:ph idx="1"/>
          </p:nvPr>
        </p:nvSpPr>
        <p:spPr/>
        <p:txBody>
          <a:bodyPr>
            <a:normAutofit/>
          </a:bodyPr>
          <a:lstStyle/>
          <a:p>
            <a:pPr fontAlgn="base"/>
            <a:r>
              <a:rPr lang="en-US" dirty="0" smtClean="0"/>
              <a:t> computes the gradient for each update using a </a:t>
            </a:r>
            <a:r>
              <a:rPr lang="en-US" b="1" dirty="0" smtClean="0"/>
              <a:t>single training data point </a:t>
            </a:r>
            <a:r>
              <a:rPr lang="en-US" i="1" dirty="0" err="1" smtClean="0"/>
              <a:t>x_i</a:t>
            </a:r>
            <a:r>
              <a:rPr lang="en-US" dirty="0" smtClean="0"/>
              <a:t> (chosen at random). The idea is that the gradient calculated this way is a stochastic approximation to the gradient calculated using the entire training data. Each update is now much faster to calculate than in batch gradient descent, and over many updates, we will head in the same general direction.</a:t>
            </a:r>
          </a:p>
          <a:p>
            <a:pPr fontAlgn="base"/>
            <a:r>
              <a:rPr lang="en-US" dirty="0"/>
              <a:t>SGD can be used for larger datasets. It converges faster when the dataset is large as it causes updates to the parameters more frequently.</a:t>
            </a:r>
            <a:endParaRPr lang="en-US" dirty="0" smtClean="0"/>
          </a:p>
          <a:p>
            <a:endParaRPr lang="en-IN" dirty="0"/>
          </a:p>
        </p:txBody>
      </p:sp>
    </p:spTree>
    <p:extLst>
      <p:ext uri="{BB962C8B-B14F-4D97-AF65-F5344CB8AC3E}">
        <p14:creationId xmlns:p14="http://schemas.microsoft.com/office/powerpoint/2010/main" val="1951912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Stochastic gradient descent (SGD)</a:t>
            </a:r>
            <a:endParaRPr lang="en-IN" dirty="0"/>
          </a:p>
        </p:txBody>
      </p:sp>
      <p:sp>
        <p:nvSpPr>
          <p:cNvPr id="3" name="Content Placeholder 2"/>
          <p:cNvSpPr>
            <a:spLocks noGrp="1"/>
          </p:cNvSpPr>
          <p:nvPr>
            <p:ph idx="1"/>
          </p:nvPr>
        </p:nvSpPr>
        <p:spPr/>
        <p:txBody>
          <a:bodyPr/>
          <a:lstStyle/>
          <a:p>
            <a:r>
              <a:rPr lang="en-US" dirty="0"/>
              <a:t>Take an example</a:t>
            </a:r>
          </a:p>
          <a:p>
            <a:r>
              <a:rPr lang="en-US" dirty="0"/>
              <a:t>Feed it to Neural Network</a:t>
            </a:r>
          </a:p>
          <a:p>
            <a:r>
              <a:rPr lang="en-US" dirty="0"/>
              <a:t>Calculate it’s gradient</a:t>
            </a:r>
          </a:p>
          <a:p>
            <a:r>
              <a:rPr lang="en-US" dirty="0"/>
              <a:t>Use the gradient we calculated in step 3 to update the weights</a:t>
            </a:r>
          </a:p>
          <a:p>
            <a:r>
              <a:rPr lang="en-US" dirty="0"/>
              <a:t>Repeat steps 1–4 for all the examples in training dataset</a:t>
            </a:r>
          </a:p>
          <a:p>
            <a:r>
              <a:rPr lang="en-US" dirty="0"/>
              <a:t>Since we are considering just one example at a time the cost will fluctuate over the training examples and it will </a:t>
            </a:r>
            <a:r>
              <a:rPr lang="en-US" b="1" dirty="0"/>
              <a:t>not </a:t>
            </a:r>
            <a:r>
              <a:rPr lang="en-US" dirty="0"/>
              <a:t>necessarily decrease. But in the long run, you will see the cost decreasing with fluctuations.</a:t>
            </a:r>
          </a:p>
          <a:p>
            <a:endParaRPr lang="en-IN" dirty="0"/>
          </a:p>
        </p:txBody>
      </p:sp>
    </p:spTree>
    <p:extLst>
      <p:ext uri="{BB962C8B-B14F-4D97-AF65-F5344CB8AC3E}">
        <p14:creationId xmlns:p14="http://schemas.microsoft.com/office/powerpoint/2010/main" val="3697866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Stochastic gradient descent (SGD)</a:t>
            </a:r>
            <a:endParaRPr lang="en-IN" dirty="0"/>
          </a:p>
        </p:txBody>
      </p:sp>
      <p:sp>
        <p:nvSpPr>
          <p:cNvPr id="3" name="Content Placeholder 2"/>
          <p:cNvSpPr>
            <a:spLocks noGrp="1"/>
          </p:cNvSpPr>
          <p:nvPr>
            <p:ph idx="1"/>
          </p:nvPr>
        </p:nvSpPr>
        <p:spPr/>
        <p:txBody>
          <a:bodyPr/>
          <a:lstStyle/>
          <a:p>
            <a:endParaRPr lang="en-IN"/>
          </a:p>
        </p:txBody>
      </p:sp>
      <p:pic>
        <p:nvPicPr>
          <p:cNvPr id="205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4" y="1690688"/>
            <a:ext cx="7769225" cy="499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038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mini-batch gradient descent</a:t>
            </a:r>
            <a:endParaRPr lang="en-IN" dirty="0"/>
          </a:p>
        </p:txBody>
      </p:sp>
      <p:sp>
        <p:nvSpPr>
          <p:cNvPr id="3" name="Content Placeholder 2"/>
          <p:cNvSpPr>
            <a:spLocks noGrp="1"/>
          </p:cNvSpPr>
          <p:nvPr>
            <p:ph idx="1"/>
          </p:nvPr>
        </p:nvSpPr>
        <p:spPr/>
        <p:txBody>
          <a:bodyPr/>
          <a:lstStyle/>
          <a:p>
            <a:pPr fontAlgn="base"/>
            <a:r>
              <a:rPr lang="en-US" dirty="0" smtClean="0"/>
              <a:t>In </a:t>
            </a:r>
            <a:r>
              <a:rPr lang="en-US" b="1" dirty="0" smtClean="0"/>
              <a:t>mini-batch gradient descent</a:t>
            </a:r>
            <a:r>
              <a:rPr lang="en-US" dirty="0" smtClean="0"/>
              <a:t>, we calculate the gradient for each small mini-batch of training data. That is, we first divide the training data into small batches (say </a:t>
            </a:r>
            <a:r>
              <a:rPr lang="en-US" i="1" dirty="0" smtClean="0"/>
              <a:t>M</a:t>
            </a:r>
            <a:r>
              <a:rPr lang="en-US" dirty="0" smtClean="0"/>
              <a:t> samples per batch). We perform one update per mini-batch. </a:t>
            </a:r>
            <a:r>
              <a:rPr lang="en-US" i="1" dirty="0" smtClean="0"/>
              <a:t>M</a:t>
            </a:r>
            <a:r>
              <a:rPr lang="en-US" dirty="0" smtClean="0"/>
              <a:t> is usually in the range 30–500, depending on the problem. Usually mini-batch GD is used because computing infrastructure — compilers, CPUs, GPUs — are often optimized for performing vector additions and vector multiplications.</a:t>
            </a:r>
          </a:p>
          <a:p>
            <a:pPr fontAlgn="base"/>
            <a:r>
              <a:rPr lang="en-US" dirty="0" smtClean="0"/>
              <a:t>Of these, SGD and mini-batch GD are most popular.</a:t>
            </a:r>
          </a:p>
          <a:p>
            <a:endParaRPr lang="en-IN" dirty="0"/>
          </a:p>
        </p:txBody>
      </p:sp>
    </p:spTree>
    <p:extLst>
      <p:ext uri="{BB962C8B-B14F-4D97-AF65-F5344CB8AC3E}">
        <p14:creationId xmlns:p14="http://schemas.microsoft.com/office/powerpoint/2010/main" val="925772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mini-batch gradient descent</a:t>
            </a:r>
            <a:endParaRPr lang="en-IN" dirty="0"/>
          </a:p>
        </p:txBody>
      </p:sp>
      <p:sp>
        <p:nvSpPr>
          <p:cNvPr id="3" name="Content Placeholder 2"/>
          <p:cNvSpPr>
            <a:spLocks noGrp="1"/>
          </p:cNvSpPr>
          <p:nvPr>
            <p:ph idx="1"/>
          </p:nvPr>
        </p:nvSpPr>
        <p:spPr/>
        <p:txBody>
          <a:bodyPr/>
          <a:lstStyle/>
          <a:p>
            <a:r>
              <a:rPr lang="en-US" dirty="0"/>
              <a:t>So, after creating the mini-batches of fixed size, we do the following steps in </a:t>
            </a:r>
            <a:r>
              <a:rPr lang="en-US" b="1" dirty="0"/>
              <a:t>one epoch:</a:t>
            </a:r>
            <a:endParaRPr lang="en-US" dirty="0"/>
          </a:p>
          <a:p>
            <a:r>
              <a:rPr lang="en-US" dirty="0"/>
              <a:t>Pick a mini-batch</a:t>
            </a:r>
          </a:p>
          <a:p>
            <a:r>
              <a:rPr lang="en-US" dirty="0"/>
              <a:t>Feed it to Neural Network</a:t>
            </a:r>
          </a:p>
          <a:p>
            <a:r>
              <a:rPr lang="en-US" dirty="0"/>
              <a:t>Calculate the mean gradient of the mini-batch</a:t>
            </a:r>
          </a:p>
          <a:p>
            <a:r>
              <a:rPr lang="en-US" dirty="0"/>
              <a:t>Use the mean gradient we calculated in step 3 to update the weights</a:t>
            </a:r>
          </a:p>
          <a:p>
            <a:r>
              <a:rPr lang="en-US" dirty="0"/>
              <a:t>Repeat steps 1–4 for the mini-batches we created</a:t>
            </a:r>
          </a:p>
          <a:p>
            <a:endParaRPr lang="en-IN" dirty="0"/>
          </a:p>
        </p:txBody>
      </p:sp>
    </p:spTree>
    <p:extLst>
      <p:ext uri="{BB962C8B-B14F-4D97-AF65-F5344CB8AC3E}">
        <p14:creationId xmlns:p14="http://schemas.microsoft.com/office/powerpoint/2010/main" val="29814518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mini-batch gradient descent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61480" y="1825625"/>
            <a:ext cx="5474154" cy="3566150"/>
          </a:xfrm>
          <a:prstGeom prst="rect">
            <a:avLst/>
          </a:prstGeom>
        </p:spPr>
      </p:pic>
    </p:spTree>
    <p:extLst>
      <p:ext uri="{BB962C8B-B14F-4D97-AF65-F5344CB8AC3E}">
        <p14:creationId xmlns:p14="http://schemas.microsoft.com/office/powerpoint/2010/main" val="41633292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59538" y="191997"/>
            <a:ext cx="10315575" cy="6295889"/>
          </a:xfrm>
          <a:prstGeom prst="rect">
            <a:avLst/>
          </a:prstGeom>
        </p:spPr>
      </p:pic>
      <p:sp>
        <p:nvSpPr>
          <p:cNvPr id="5" name="TextBox 4"/>
          <p:cNvSpPr txBox="1"/>
          <p:nvPr/>
        </p:nvSpPr>
        <p:spPr>
          <a:xfrm>
            <a:off x="8752115" y="4589416"/>
            <a:ext cx="444137" cy="369332"/>
          </a:xfrm>
          <a:prstGeom prst="rect">
            <a:avLst/>
          </a:prstGeom>
          <a:noFill/>
        </p:spPr>
        <p:txBody>
          <a:bodyPr wrap="square" rtlCol="0">
            <a:spAutoFit/>
          </a:bodyPr>
          <a:lstStyle/>
          <a:p>
            <a:r>
              <a:rPr lang="en-IN" dirty="0" smtClean="0"/>
              <a:t>1</a:t>
            </a:r>
            <a:endParaRPr lang="en-IN" dirty="0"/>
          </a:p>
        </p:txBody>
      </p:sp>
      <p:sp>
        <p:nvSpPr>
          <p:cNvPr id="6" name="TextBox 5"/>
          <p:cNvSpPr txBox="1"/>
          <p:nvPr/>
        </p:nvSpPr>
        <p:spPr>
          <a:xfrm>
            <a:off x="8752115" y="5077699"/>
            <a:ext cx="444137" cy="369332"/>
          </a:xfrm>
          <a:prstGeom prst="rect">
            <a:avLst/>
          </a:prstGeom>
          <a:noFill/>
        </p:spPr>
        <p:txBody>
          <a:bodyPr wrap="square" rtlCol="0">
            <a:spAutoFit/>
          </a:bodyPr>
          <a:lstStyle/>
          <a:p>
            <a:r>
              <a:rPr lang="en-IN" dirty="0"/>
              <a:t>N</a:t>
            </a:r>
          </a:p>
        </p:txBody>
      </p:sp>
      <p:sp>
        <p:nvSpPr>
          <p:cNvPr id="7" name="TextBox 6"/>
          <p:cNvSpPr txBox="1"/>
          <p:nvPr/>
        </p:nvSpPr>
        <p:spPr>
          <a:xfrm>
            <a:off x="8752115" y="5699165"/>
            <a:ext cx="714102" cy="369332"/>
          </a:xfrm>
          <a:prstGeom prst="rect">
            <a:avLst/>
          </a:prstGeom>
          <a:noFill/>
        </p:spPr>
        <p:txBody>
          <a:bodyPr wrap="square" rtlCol="0">
            <a:spAutoFit/>
          </a:bodyPr>
          <a:lstStyle/>
          <a:p>
            <a:r>
              <a:rPr lang="en-IN" dirty="0" smtClean="0"/>
              <a:t>N/B</a:t>
            </a:r>
            <a:endParaRPr lang="en-IN" dirty="0"/>
          </a:p>
        </p:txBody>
      </p:sp>
    </p:spTree>
    <p:extLst>
      <p:ext uri="{BB962C8B-B14F-4D97-AF65-F5344CB8AC3E}">
        <p14:creationId xmlns:p14="http://schemas.microsoft.com/office/powerpoint/2010/main" val="265702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3556" t="14574" r="4117" b="13320"/>
          <a:stretch/>
        </p:blipFill>
        <p:spPr>
          <a:xfrm>
            <a:off x="838200" y="1652679"/>
            <a:ext cx="9971315" cy="4380412"/>
          </a:xfrm>
          <a:prstGeom prst="rect">
            <a:avLst/>
          </a:prstGeom>
        </p:spPr>
      </p:pic>
    </p:spTree>
    <p:extLst>
      <p:ext uri="{BB962C8B-B14F-4D97-AF65-F5344CB8AC3E}">
        <p14:creationId xmlns:p14="http://schemas.microsoft.com/office/powerpoint/2010/main" val="30242284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Momentum-Based Gradient Descent</a:t>
            </a:r>
            <a:br>
              <a:rPr lang="en-IN" b="1" dirty="0"/>
            </a:br>
            <a:endParaRPr lang="en-IN" dirty="0"/>
          </a:p>
        </p:txBody>
      </p:sp>
      <p:pic>
        <p:nvPicPr>
          <p:cNvPr id="3074" name="Picture 2" descr="Image for pos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3539"/>
          <a:stretch/>
        </p:blipFill>
        <p:spPr bwMode="auto">
          <a:xfrm>
            <a:off x="603069" y="3004837"/>
            <a:ext cx="4391025" cy="7485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322730" y="1733863"/>
            <a:ext cx="10578537"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1" u="none" strike="noStrike" cap="none" normalizeH="0" baseline="0" dirty="0" smtClean="0">
                <a:ln>
                  <a:noFill/>
                </a:ln>
                <a:solidFill>
                  <a:srgbClr val="292929"/>
                </a:solidFill>
                <a:effectLst/>
                <a:latin typeface="medium-content-serif-font"/>
              </a:rPr>
              <a:t>If I am repeatedly being asked to move in the same direction then I should probably gain some confidence and start taking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1" u="none" strike="noStrike" cap="none" normalizeH="0" baseline="0" dirty="0" smtClean="0">
                <a:ln>
                  <a:noFill/>
                </a:ln>
                <a:solidFill>
                  <a:srgbClr val="292929"/>
                </a:solidFill>
                <a:effectLst/>
                <a:latin typeface="medium-content-serif-font"/>
              </a:rPr>
              <a:t> bigger steps in that direction. Just as a ball gains momentum while rolling down a slope.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i="1" dirty="0">
              <a:solidFill>
                <a:srgbClr val="292929"/>
              </a:solidFill>
              <a:latin typeface="medium-content-serif-font"/>
            </a:endParaRPr>
          </a:p>
          <a:p>
            <a:pPr lvl="0" eaLnBrk="0" fontAlgn="base" hangingPunct="0">
              <a:spcBef>
                <a:spcPct val="0"/>
              </a:spcBef>
              <a:spcAft>
                <a:spcPct val="0"/>
              </a:spcAft>
            </a:pPr>
            <a:r>
              <a:rPr lang="en-US" dirty="0"/>
              <a:t>We accommodate the momentum concept in the gradient update rule as follows: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2" descr="Image for post"/>
          <p:cNvPicPr>
            <a:picLocks noChangeAspect="1" noChangeArrowheads="1"/>
          </p:cNvPicPr>
          <p:nvPr/>
        </p:nvPicPr>
        <p:blipFill rotWithShape="1">
          <a:blip r:embed="rId2">
            <a:extLst>
              <a:ext uri="{28A0092B-C50C-407E-A947-70E740481C1C}">
                <a14:useLocalDpi xmlns:a14="http://schemas.microsoft.com/office/drawing/2010/main" val="0"/>
              </a:ext>
            </a:extLst>
          </a:blip>
          <a:srcRect t="33849" b="20591"/>
          <a:stretch/>
        </p:blipFill>
        <p:spPr bwMode="auto">
          <a:xfrm>
            <a:off x="708796" y="4267200"/>
            <a:ext cx="5666793" cy="166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92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377" y="0"/>
            <a:ext cx="11913326" cy="1477328"/>
          </a:xfrm>
          <a:prstGeom prst="rect">
            <a:avLst/>
          </a:prstGeom>
        </p:spPr>
        <p:txBody>
          <a:bodyPr wrap="square">
            <a:spAutoFit/>
          </a:bodyPr>
          <a:lstStyle/>
          <a:p>
            <a:r>
              <a:rPr lang="en-US" dirty="0">
                <a:solidFill>
                  <a:srgbClr val="292929"/>
                </a:solidFill>
                <a:latin typeface="medium-content-serif-font"/>
              </a:rPr>
              <a:t>In addition to the current update, we also look at the history of updates. I encourage you to take your time to process the new update rule and try and put it on paper how the </a:t>
            </a:r>
            <a:r>
              <a:rPr lang="en-US" i="1" dirty="0">
                <a:solidFill>
                  <a:srgbClr val="292929"/>
                </a:solidFill>
                <a:latin typeface="medium-content-serif-font"/>
              </a:rPr>
              <a:t>update </a:t>
            </a:r>
            <a:r>
              <a:rPr lang="en-US" dirty="0">
                <a:solidFill>
                  <a:srgbClr val="292929"/>
                </a:solidFill>
                <a:latin typeface="medium-content-serif-font"/>
              </a:rPr>
              <a:t>term changes in every step. Or keep reading. Breaking it down we </a:t>
            </a:r>
            <a:r>
              <a:rPr lang="en-US" dirty="0" smtClean="0">
                <a:solidFill>
                  <a:srgbClr val="292929"/>
                </a:solidFill>
                <a:latin typeface="medium-content-serif-font"/>
              </a:rPr>
              <a:t>get</a:t>
            </a:r>
          </a:p>
          <a:p>
            <a:endParaRPr lang="en-US" dirty="0">
              <a:solidFill>
                <a:srgbClr val="292929"/>
              </a:solidFill>
              <a:latin typeface="medium-content-serif-font"/>
            </a:endParaRPr>
          </a:p>
          <a:p>
            <a:endParaRPr lang="en-IN" dirty="0"/>
          </a:p>
        </p:txBody>
      </p:sp>
      <p:pic>
        <p:nvPicPr>
          <p:cNvPr id="4100"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10" y="1150168"/>
            <a:ext cx="10927796" cy="4188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0410" y="5520622"/>
            <a:ext cx="12122332" cy="923330"/>
          </a:xfrm>
          <a:prstGeom prst="rect">
            <a:avLst/>
          </a:prstGeom>
        </p:spPr>
        <p:txBody>
          <a:bodyPr wrap="square">
            <a:spAutoFit/>
          </a:bodyPr>
          <a:lstStyle/>
          <a:p>
            <a:r>
              <a:rPr lang="en-US" dirty="0">
                <a:solidFill>
                  <a:srgbClr val="292929"/>
                </a:solidFill>
                <a:latin typeface="medium-content-serif-font"/>
              </a:rPr>
              <a:t>You can see that the current update is proportional to not just the present gradient but also gradients of previous steps, although their contribution reduces every time step by </a:t>
            </a:r>
            <a:r>
              <a:rPr lang="en-US" b="1" i="1" dirty="0">
                <a:solidFill>
                  <a:srgbClr val="292929"/>
                </a:solidFill>
                <a:latin typeface="medium-content-serif-font"/>
              </a:rPr>
              <a:t>γ</a:t>
            </a:r>
            <a:r>
              <a:rPr lang="en-US" dirty="0">
                <a:solidFill>
                  <a:srgbClr val="292929"/>
                </a:solidFill>
                <a:latin typeface="medium-content-serif-font"/>
              </a:rPr>
              <a:t>(gamma)</a:t>
            </a:r>
            <a:r>
              <a:rPr lang="en-US" i="1" dirty="0">
                <a:solidFill>
                  <a:srgbClr val="292929"/>
                </a:solidFill>
                <a:latin typeface="medium-content-serif-font"/>
              </a:rPr>
              <a:t> </a:t>
            </a:r>
            <a:r>
              <a:rPr lang="en-US" dirty="0">
                <a:solidFill>
                  <a:srgbClr val="292929"/>
                </a:solidFill>
                <a:latin typeface="medium-content-serif-font"/>
              </a:rPr>
              <a:t>times. And that is how we boost the magnitude of the update at gentle regions.</a:t>
            </a:r>
            <a:endParaRPr lang="en-IN" dirty="0"/>
          </a:p>
        </p:txBody>
      </p:sp>
    </p:spTree>
    <p:extLst>
      <p:ext uri="{BB962C8B-B14F-4D97-AF65-F5344CB8AC3E}">
        <p14:creationId xmlns:p14="http://schemas.microsoft.com/office/powerpoint/2010/main" val="17368163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545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Nesterov</a:t>
            </a:r>
            <a:r>
              <a:rPr lang="en-IN" b="1" dirty="0"/>
              <a:t> Accelerated Gradient Descent</a:t>
            </a:r>
            <a:br>
              <a:rPr lang="en-IN" b="1" dirty="0"/>
            </a:br>
            <a:endParaRPr lang="en-IN" dirty="0"/>
          </a:p>
        </p:txBody>
      </p:sp>
      <p:pic>
        <p:nvPicPr>
          <p:cNvPr id="1026" name="Picture 2" descr="Image for po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268" y="1612151"/>
            <a:ext cx="10737532" cy="2757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86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NAG Update Rule</a:t>
            </a:r>
            <a:br>
              <a:rPr lang="en-IN" b="1" dirty="0"/>
            </a:br>
            <a:endParaRPr lang="en-IN" dirty="0"/>
          </a:p>
        </p:txBody>
      </p:sp>
      <p:pic>
        <p:nvPicPr>
          <p:cNvPr id="2050" name="Picture 2" descr="Image for po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38239"/>
            <a:ext cx="10267407" cy="533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72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The NAG Update Rule</a:t>
            </a:r>
            <a:endParaRPr lang="en-IN"/>
          </a:p>
        </p:txBody>
      </p:sp>
      <p:sp>
        <p:nvSpPr>
          <p:cNvPr id="3" name="Content Placeholder 2"/>
          <p:cNvSpPr>
            <a:spLocks noGrp="1"/>
          </p:cNvSpPr>
          <p:nvPr>
            <p:ph idx="1"/>
          </p:nvPr>
        </p:nvSpPr>
        <p:spPr/>
        <p:txBody>
          <a:bodyPr/>
          <a:lstStyle/>
          <a:p>
            <a:r>
              <a:rPr lang="en-US" dirty="0" smtClean="0"/>
              <a:t>in </a:t>
            </a:r>
            <a:r>
              <a:rPr lang="en-US" dirty="0"/>
              <a:t>NAG’s case, every update happens in two steps — first, a partial update, where we get to the </a:t>
            </a:r>
            <a:r>
              <a:rPr lang="en-US" i="1" dirty="0" err="1"/>
              <a:t>look_ahead</a:t>
            </a:r>
            <a:r>
              <a:rPr lang="en-US" dirty="0"/>
              <a:t> point and then the final update</a:t>
            </a:r>
            <a:endParaRPr lang="en-IN" dirty="0"/>
          </a:p>
        </p:txBody>
      </p:sp>
    </p:spTree>
    <p:extLst>
      <p:ext uri="{BB962C8B-B14F-4D97-AF65-F5344CB8AC3E}">
        <p14:creationId xmlns:p14="http://schemas.microsoft.com/office/powerpoint/2010/main" val="2021376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4861" t="13704" r="6805" b="13456"/>
          <a:stretch/>
        </p:blipFill>
        <p:spPr>
          <a:xfrm>
            <a:off x="304800" y="-100012"/>
            <a:ext cx="11887200" cy="6958012"/>
          </a:xfrm>
          <a:prstGeom prst="rect">
            <a:avLst/>
          </a:prstGeom>
        </p:spPr>
      </p:pic>
      <p:pic>
        <p:nvPicPr>
          <p:cNvPr id="1026" name="Picture 2" descr="_images/gradient_descent_demystifi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276" y="1581150"/>
            <a:ext cx="6490383" cy="484028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8212183" y="5399314"/>
            <a:ext cx="17417" cy="1018903"/>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465519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27906"/>
            <a:ext cx="9782175" cy="488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799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Optimization basically means getting the optimal output for your problem.</a:t>
            </a:r>
            <a:endParaRPr lang="en-IN" dirty="0"/>
          </a:p>
        </p:txBody>
      </p:sp>
    </p:spTree>
    <p:extLst>
      <p:ext uri="{BB962C8B-B14F-4D97-AF65-F5344CB8AC3E}">
        <p14:creationId xmlns:p14="http://schemas.microsoft.com/office/powerpoint/2010/main" val="15227500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dirty="0" err="1"/>
              <a:t>AdaGrad</a:t>
            </a:r>
            <a:r>
              <a:rPr lang="en-US" b="1" dirty="0"/>
              <a:t>: Parameters Gets Different Learning Rates</a:t>
            </a:r>
          </a:p>
          <a:p>
            <a:pPr fontAlgn="base"/>
            <a:r>
              <a:rPr lang="en-US" dirty="0"/>
              <a:t>Adaptive Gradients (</a:t>
            </a:r>
            <a:r>
              <a:rPr lang="en-US" dirty="0" err="1"/>
              <a:t>AdaGrad</a:t>
            </a:r>
            <a:r>
              <a:rPr lang="en-US" dirty="0"/>
              <a:t>) provides us with a simple approach, for changing the learning rate over time. This is important for adapting to the differences in datasets, since we can get small or large updates, according to how the learning rate is defined</a:t>
            </a:r>
            <a:r>
              <a:rPr lang="en-US" dirty="0" smtClean="0"/>
              <a:t>.</a:t>
            </a:r>
          </a:p>
          <a:p>
            <a:pPr fontAlgn="base"/>
            <a:r>
              <a:rPr lang="en-US" dirty="0" err="1"/>
              <a:t>Adagrad</a:t>
            </a:r>
            <a:r>
              <a:rPr lang="en-US" dirty="0"/>
              <a:t> is an optimizer with parameter-specific learning rates, which are adapted relative to how frequently a parameter gets updated during training. The more updates a parameter receives, the smaller the learning rate.</a:t>
            </a:r>
          </a:p>
          <a:p>
            <a:pPr fontAlgn="base"/>
            <a:r>
              <a:rPr lang="en-US" dirty="0"/>
              <a:t>Let's go for a top to bottom approach; here is the equation:</a:t>
            </a:r>
          </a:p>
          <a:p>
            <a:endParaRPr lang="en-IN" dirty="0"/>
          </a:p>
        </p:txBody>
      </p:sp>
    </p:spTree>
    <p:extLst>
      <p:ext uri="{BB962C8B-B14F-4D97-AF65-F5344CB8AC3E}">
        <p14:creationId xmlns:p14="http://schemas.microsoft.com/office/powerpoint/2010/main" val="1342890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4251" t="41923" r="45632" b="22813"/>
          <a:stretch/>
        </p:blipFill>
        <p:spPr>
          <a:xfrm>
            <a:off x="838200" y="0"/>
            <a:ext cx="10493828" cy="6911600"/>
          </a:xfrm>
          <a:prstGeom prst="rect">
            <a:avLst/>
          </a:prstGeom>
        </p:spPr>
      </p:pic>
    </p:spTree>
    <p:extLst>
      <p:ext uri="{BB962C8B-B14F-4D97-AF65-F5344CB8AC3E}">
        <p14:creationId xmlns:p14="http://schemas.microsoft.com/office/powerpoint/2010/main" val="17514772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4412" t="17447" r="34386" b="46644"/>
          <a:stretch/>
        </p:blipFill>
        <p:spPr>
          <a:xfrm>
            <a:off x="618307" y="365125"/>
            <a:ext cx="10936291" cy="5751718"/>
          </a:xfrm>
          <a:prstGeom prst="rect">
            <a:avLst/>
          </a:prstGeom>
        </p:spPr>
      </p:pic>
    </p:spTree>
    <p:extLst>
      <p:ext uri="{BB962C8B-B14F-4D97-AF65-F5344CB8AC3E}">
        <p14:creationId xmlns:p14="http://schemas.microsoft.com/office/powerpoint/2010/main" val="3990805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0335" t="25953" r="39363" b="24570"/>
          <a:stretch/>
        </p:blipFill>
        <p:spPr>
          <a:xfrm>
            <a:off x="717176" y="251011"/>
            <a:ext cx="10710749" cy="5925952"/>
          </a:xfrm>
          <a:prstGeom prst="rect">
            <a:avLst/>
          </a:prstGeom>
        </p:spPr>
      </p:pic>
    </p:spTree>
    <p:extLst>
      <p:ext uri="{BB962C8B-B14F-4D97-AF65-F5344CB8AC3E}">
        <p14:creationId xmlns:p14="http://schemas.microsoft.com/office/powerpoint/2010/main" val="775365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AdaGrad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IN" dirty="0" smtClean="0"/>
                  <a:t>=</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𝑡</m:t>
                        </m:r>
                      </m:sub>
                    </m:sSub>
                  </m:oMath>
                </a14:m>
                <a:r>
                  <a:rPr lang="en-IN" dirty="0" smtClean="0"/>
                  <a:t> -</a:t>
                </a:r>
                <a:r>
                  <a:rPr lang="el-GR" dirty="0" smtClean="0">
                    <a:latin typeface="Times New Roman" panose="02020603050405020304" pitchFamily="18" charset="0"/>
                    <a:cs typeface="Times New Roman" panose="02020603050405020304" pitchFamily="18" charset="0"/>
                  </a:rPr>
                  <a:t>η</a:t>
                </a:r>
                <a14:m>
                  <m:oMath xmlns:m="http://schemas.openxmlformats.org/officeDocument/2006/math">
                    <m:r>
                      <a:rPr lang="en-US" b="0" i="0" smtClean="0">
                        <a:latin typeface="Cambria Math" panose="02040503050406030204" pitchFamily="18" charset="0"/>
                        <a:cs typeface="Times New Roman" panose="02020603050405020304" pitchFamily="18" charset="0"/>
                      </a:rPr>
                      <m:t>∗</m:t>
                    </m:r>
                    <m:f>
                      <m:fPr>
                        <m:ctrlPr>
                          <a:rPr lang="en-IN" i="1" smtClean="0">
                            <a:latin typeface="Cambria Math" panose="02040503050406030204" pitchFamily="18" charset="0"/>
                            <a:cs typeface="Times New Roman" panose="02020603050405020304" pitchFamily="18" charset="0"/>
                          </a:rPr>
                        </m:ctrlPr>
                      </m:fPr>
                      <m:num>
                        <m:r>
                          <a:rPr lang="en-IN"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𝐿</m:t>
                        </m:r>
                      </m:num>
                      <m:den>
                        <m:r>
                          <a:rPr lang="en-IN" i="1" smtClean="0">
                            <a:latin typeface="Cambria Math" panose="02040503050406030204" pitchFamily="18" charset="0"/>
                            <a:cs typeface="Times New Roman" panose="02020603050405020304" pitchFamily="18" charset="0"/>
                          </a:rPr>
                          <m:t>𝜕</m:t>
                        </m:r>
                        <m:sSub>
                          <m:sSubPr>
                            <m:ctrlPr>
                              <a:rPr lang="en-IN"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𝑊</m:t>
                            </m:r>
                          </m:e>
                          <m:sub>
                            <m:r>
                              <a:rPr lang="en-US" b="0" i="1" smtClean="0">
                                <a:latin typeface="Cambria Math" panose="02040503050406030204" pitchFamily="18" charset="0"/>
                                <a:cs typeface="Times New Roman" panose="02020603050405020304" pitchFamily="18" charset="0"/>
                              </a:rPr>
                              <m:t>𝑡</m:t>
                            </m:r>
                          </m:sub>
                        </m:sSub>
                      </m:den>
                    </m:f>
                  </m:oMath>
                </a14:m>
                <a:endParaRPr lang="en-IN" dirty="0" smtClean="0"/>
              </a:p>
              <a:p>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𝑡</m:t>
                        </m:r>
                        <m:r>
                          <a:rPr lang="en-US" i="1">
                            <a:latin typeface="Cambria Math" panose="02040503050406030204" pitchFamily="18" charset="0"/>
                          </a:rPr>
                          <m:t>+1</m:t>
                        </m:r>
                      </m:sub>
                    </m:sSub>
                  </m:oMath>
                </a14:m>
                <a:r>
                  <a:rPr lang="en-IN" dirty="0"/>
                  <a:t>=</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𝑡</m:t>
                        </m:r>
                      </m:sub>
                    </m:sSub>
                  </m:oMath>
                </a14:m>
                <a:r>
                  <a:rPr lang="en-IN" dirty="0"/>
                  <a:t> </a:t>
                </a:r>
                <a:r>
                  <a:rPr lang="en-IN" dirty="0" smtClean="0"/>
                  <a:t>-</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nor/>
                          </m:rPr>
                          <a:rPr lang="el-GR" dirty="0">
                            <a:latin typeface="Times New Roman" panose="02020603050405020304" pitchFamily="18" charset="0"/>
                            <a:cs typeface="Times New Roman" panose="02020603050405020304" pitchFamily="18" charset="0"/>
                          </a:rPr>
                          <m:t>η</m:t>
                        </m:r>
                      </m:e>
                      <m:sub>
                        <m:r>
                          <a:rPr lang="en-US" i="1">
                            <a:latin typeface="Cambria Math" panose="02040503050406030204" pitchFamily="18" charset="0"/>
                            <a:cs typeface="Times New Roman" panose="02020603050405020304" pitchFamily="18" charset="0"/>
                          </a:rPr>
                          <m:t>𝑡</m:t>
                        </m:r>
                      </m:sub>
                    </m:sSub>
                    <m:r>
                      <a:rPr lang="en-US">
                        <a:latin typeface="Cambria Math" panose="02040503050406030204" pitchFamily="18" charset="0"/>
                        <a:cs typeface="Times New Roman" panose="02020603050405020304" pitchFamily="18" charset="0"/>
                      </a:rPr>
                      <m:t>∗</m:t>
                    </m:r>
                    <m:f>
                      <m:fPr>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𝐿</m:t>
                        </m:r>
                      </m:num>
                      <m:den>
                        <m:r>
                          <a:rPr lang="en-IN" i="1">
                            <a:latin typeface="Cambria Math" panose="02040503050406030204" pitchFamily="18" charset="0"/>
                            <a:cs typeface="Times New Roman" panose="02020603050405020304" pitchFamily="18" charset="0"/>
                          </a:rPr>
                          <m:t>𝜕</m:t>
                        </m:r>
                        <m:sSub>
                          <m:sSubPr>
                            <m:ctrlPr>
                              <a:rPr lang="en-IN"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𝑊</m:t>
                            </m:r>
                          </m:e>
                          <m:sub>
                            <m:r>
                              <a:rPr lang="en-US" i="1">
                                <a:latin typeface="Cambria Math" panose="02040503050406030204" pitchFamily="18" charset="0"/>
                                <a:cs typeface="Times New Roman" panose="02020603050405020304" pitchFamily="18" charset="0"/>
                              </a:rPr>
                              <m:t>𝑡</m:t>
                            </m:r>
                          </m:sub>
                        </m:sSub>
                      </m:den>
                    </m:f>
                  </m:oMath>
                </a14:m>
                <a:endParaRPr lang="en-IN" dirty="0" smtClean="0"/>
              </a:p>
              <a:p>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m:rPr>
                            <m:nor/>
                          </m:rPr>
                          <a:rPr lang="el-GR" dirty="0">
                            <a:latin typeface="Times New Roman" panose="02020603050405020304" pitchFamily="18" charset="0"/>
                            <a:cs typeface="Times New Roman" panose="02020603050405020304" pitchFamily="18" charset="0"/>
                          </a:rPr>
                          <m:t>η</m:t>
                        </m:r>
                      </m:e>
                      <m:sub>
                        <m:r>
                          <a:rPr lang="en-US" i="1">
                            <a:latin typeface="Cambria Math" panose="02040503050406030204" pitchFamily="18" charset="0"/>
                            <a:cs typeface="Times New Roman" panose="02020603050405020304" pitchFamily="18" charset="0"/>
                          </a:rPr>
                          <m:t>𝑡</m:t>
                        </m:r>
                      </m:sub>
                    </m:sSub>
                  </m:oMath>
                </a14:m>
                <a:r>
                  <a:rPr lang="en-IN" dirty="0" smtClean="0"/>
                  <a:t>=</a:t>
                </a:r>
                <a14:m>
                  <m:oMath xmlns:m="http://schemas.openxmlformats.org/officeDocument/2006/math">
                    <m:f>
                      <m:fPr>
                        <m:ctrlPr>
                          <a:rPr lang="en-IN" i="1" dirty="0" smtClean="0">
                            <a:latin typeface="Cambria Math" panose="02040503050406030204" pitchFamily="18" charset="0"/>
                          </a:rPr>
                        </m:ctrlPr>
                      </m:fPr>
                      <m:num>
                        <m:r>
                          <m:rPr>
                            <m:nor/>
                          </m:rPr>
                          <a:rPr lang="el-GR" dirty="0">
                            <a:latin typeface="Times New Roman" panose="02020603050405020304" pitchFamily="18" charset="0"/>
                            <a:cs typeface="Times New Roman" panose="02020603050405020304" pitchFamily="18" charset="0"/>
                          </a:rPr>
                          <m:t>η</m:t>
                        </m:r>
                      </m:num>
                      <m:den>
                        <m:rad>
                          <m:radPr>
                            <m:degHide m:val="on"/>
                            <m:ctrlPr>
                              <a:rPr lang="en-IN" i="1" dirty="0" smtClean="0">
                                <a:latin typeface="Cambria Math" panose="02040503050406030204" pitchFamily="18" charset="0"/>
                              </a:rPr>
                            </m:ctrlPr>
                          </m:radPr>
                          <m:deg/>
                          <m:e>
                            <m:r>
                              <m:rPr>
                                <m:sty m:val="p"/>
                              </m:rPr>
                              <a:rPr lang="el-GR" i="1" dirty="0" smtClean="0">
                                <a:latin typeface="Cambria Math" panose="02040503050406030204" pitchFamily="18" charset="0"/>
                              </a:rPr>
                              <m:t>ε</m:t>
                            </m:r>
                            <m:r>
                              <a:rPr lang="en-US" b="0"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𝛼</m:t>
                                </m:r>
                              </m:e>
                              <m:sub>
                                <m:r>
                                  <a:rPr lang="en-US" b="0" i="1" dirty="0" smtClean="0">
                                    <a:latin typeface="Cambria Math" panose="02040503050406030204" pitchFamily="18" charset="0"/>
                                  </a:rPr>
                                  <m:t>𝑡</m:t>
                                </m:r>
                              </m:sub>
                            </m:sSub>
                          </m:e>
                        </m:rad>
                      </m:den>
                    </m:f>
                  </m:oMath>
                </a14:m>
                <a:endParaRPr lang="en-IN" dirty="0" smtClean="0"/>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𝛼</m:t>
                        </m:r>
                      </m:e>
                      <m:sub>
                        <m:r>
                          <a:rPr lang="en-US" i="1" dirty="0">
                            <a:latin typeface="Cambria Math" panose="02040503050406030204" pitchFamily="18" charset="0"/>
                          </a:rPr>
                          <m:t>𝑡</m:t>
                        </m:r>
                      </m:sub>
                    </m:sSub>
                    <m:r>
                      <a:rPr lang="en-US" i="1" dirty="0">
                        <a:latin typeface="Cambria Math" panose="02040503050406030204" pitchFamily="18" charset="0"/>
                      </a:rPr>
                      <m:t>=</m:t>
                    </m:r>
                    <m:nary>
                      <m:naryPr>
                        <m:chr m:val="∑"/>
                        <m:ctrlPr>
                          <a:rPr lang="en-IN"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𝑡</m:t>
                        </m:r>
                      </m:sup>
                      <m:e>
                        <m:r>
                          <a:rPr lang="en-US" i="1" dirty="0">
                            <a:latin typeface="Cambria Math" panose="02040503050406030204" pitchFamily="18" charset="0"/>
                          </a:rPr>
                          <m:t> </m:t>
                        </m:r>
                        <m:sSup>
                          <m:sSupPr>
                            <m:ctrlPr>
                              <a:rPr lang="en-IN" i="1" dirty="0">
                                <a:latin typeface="Cambria Math" panose="02040503050406030204" pitchFamily="18" charset="0"/>
                              </a:rPr>
                            </m:ctrlPr>
                          </m:sSupPr>
                          <m:e>
                            <m:r>
                              <a:rPr lang="en-US" i="1" dirty="0">
                                <a:latin typeface="Cambria Math" panose="02040503050406030204" pitchFamily="18" charset="0"/>
                              </a:rPr>
                              <m:t>(</m:t>
                            </m:r>
                            <m:f>
                              <m:fPr>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𝐿</m:t>
                                </m:r>
                              </m:num>
                              <m:den>
                                <m:r>
                                  <a:rPr lang="en-IN" i="1">
                                    <a:latin typeface="Cambria Math" panose="02040503050406030204" pitchFamily="18" charset="0"/>
                                    <a:cs typeface="Times New Roman" panose="02020603050405020304" pitchFamily="18" charset="0"/>
                                  </a:rPr>
                                  <m:t>𝜕</m:t>
                                </m:r>
                                <m:sSub>
                                  <m:sSubPr>
                                    <m:ctrlPr>
                                      <a:rPr lang="en-IN"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𝑊</m:t>
                                    </m:r>
                                  </m:e>
                                  <m:sub>
                                    <m:r>
                                      <a:rPr lang="en-US" i="1">
                                        <a:latin typeface="Cambria Math" panose="02040503050406030204" pitchFamily="18" charset="0"/>
                                        <a:cs typeface="Times New Roman" panose="02020603050405020304" pitchFamily="18" charset="0"/>
                                      </a:rPr>
                                      <m:t>𝑡</m:t>
                                    </m:r>
                                  </m:sub>
                                </m:sSub>
                              </m:den>
                            </m:f>
                            <m:r>
                              <a:rPr lang="en-US" i="1">
                                <a:latin typeface="Cambria Math" panose="02040503050406030204" pitchFamily="18" charset="0"/>
                                <a:cs typeface="Times New Roman" panose="02020603050405020304" pitchFamily="18" charset="0"/>
                              </a:rPr>
                              <m:t>)</m:t>
                            </m:r>
                          </m:e>
                          <m:sup>
                            <m:r>
                              <a:rPr lang="en-US" i="1" dirty="0">
                                <a:latin typeface="Cambria Math" panose="02040503050406030204" pitchFamily="18" charset="0"/>
                              </a:rPr>
                              <m:t>2</m:t>
                            </m:r>
                          </m:sup>
                        </m:sSup>
                        <m:r>
                          <a:rPr lang="en-US" i="1" dirty="0">
                            <a:latin typeface="Cambria Math" panose="02040503050406030204" pitchFamily="18" charset="0"/>
                          </a:rPr>
                          <m:t> </m:t>
                        </m:r>
                      </m:e>
                    </m:nary>
                  </m:oMath>
                </a14:m>
                <a:endParaRPr lang="en-IN" dirty="0" smtClean="0"/>
              </a:p>
              <a:p>
                <a:r>
                  <a:rPr lang="en-US" dirty="0"/>
                  <a:t>All we added here is division of the learning rate eta </a:t>
                </a:r>
                <a:r>
                  <a:rPr lang="en-US" dirty="0" smtClean="0"/>
                  <a:t>η. </a:t>
                </a:r>
                <a:r>
                  <a:rPr lang="en-US" dirty="0"/>
                  <a:t>ϵ</a:t>
                </a:r>
                <a:r>
                  <a:rPr lang="en-US" dirty="0" smtClean="0"/>
                  <a:t>, </a:t>
                </a:r>
                <a:r>
                  <a:rPr lang="en-US" dirty="0"/>
                  <a:t>it's just a small </a:t>
                </a:r>
                <a:r>
                  <a:rPr lang="en-US" dirty="0" smtClean="0"/>
                  <a:t>positive value </a:t>
                </a:r>
                <a:r>
                  <a:rPr lang="en-US" dirty="0"/>
                  <a:t>that ensures that we don't divide by zero.</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140"/>
                </a:stretch>
              </a:blipFill>
            </p:spPr>
            <p:txBody>
              <a:bodyPr/>
              <a:lstStyle/>
              <a:p>
                <a:r>
                  <a:rPr lang="en-IN">
                    <a:noFill/>
                  </a:rPr>
                  <a:t> </a:t>
                </a:r>
              </a:p>
            </p:txBody>
          </p:sp>
        </mc:Fallback>
      </mc:AlternateContent>
    </p:spTree>
    <p:extLst>
      <p:ext uri="{BB962C8B-B14F-4D97-AF65-F5344CB8AC3E}">
        <p14:creationId xmlns:p14="http://schemas.microsoft.com/office/powerpoint/2010/main" val="3800969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14:m>
                  <m:oMath xmlns:m="http://schemas.openxmlformats.org/officeDocument/2006/math">
                    <m:nary>
                      <m:naryPr>
                        <m:chr m:val="∑"/>
                        <m:ctrlPr>
                          <a:rPr lang="en-IN"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𝑡</m:t>
                        </m:r>
                      </m:sup>
                      <m:e>
                        <m:r>
                          <a:rPr lang="en-US" i="1" dirty="0">
                            <a:latin typeface="Cambria Math" panose="02040503050406030204" pitchFamily="18" charset="0"/>
                          </a:rPr>
                          <m:t> </m:t>
                        </m:r>
                        <m:sSup>
                          <m:sSupPr>
                            <m:ctrlPr>
                              <a:rPr lang="en-IN" i="1" dirty="0">
                                <a:latin typeface="Cambria Math" panose="02040503050406030204" pitchFamily="18" charset="0"/>
                              </a:rPr>
                            </m:ctrlPr>
                          </m:sSupPr>
                          <m:e>
                            <m:r>
                              <a:rPr lang="en-US" i="1" dirty="0">
                                <a:latin typeface="Cambria Math" panose="02040503050406030204" pitchFamily="18" charset="0"/>
                              </a:rPr>
                              <m:t>(</m:t>
                            </m:r>
                            <m:f>
                              <m:fPr>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𝐿</m:t>
                                </m:r>
                              </m:num>
                              <m:den>
                                <m:r>
                                  <a:rPr lang="en-IN" i="1">
                                    <a:latin typeface="Cambria Math" panose="02040503050406030204" pitchFamily="18" charset="0"/>
                                    <a:cs typeface="Times New Roman" panose="02020603050405020304" pitchFamily="18" charset="0"/>
                                  </a:rPr>
                                  <m:t>𝜕</m:t>
                                </m:r>
                                <m:sSub>
                                  <m:sSubPr>
                                    <m:ctrlPr>
                                      <a:rPr lang="en-IN"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𝑊</m:t>
                                    </m:r>
                                  </m:e>
                                  <m:sub>
                                    <m:r>
                                      <a:rPr lang="en-US" i="1">
                                        <a:latin typeface="Cambria Math" panose="02040503050406030204" pitchFamily="18" charset="0"/>
                                        <a:cs typeface="Times New Roman" panose="02020603050405020304" pitchFamily="18" charset="0"/>
                                      </a:rPr>
                                      <m:t>𝑡</m:t>
                                    </m:r>
                                  </m:sub>
                                </m:sSub>
                              </m:den>
                            </m:f>
                            <m:r>
                              <a:rPr lang="en-US" i="1">
                                <a:latin typeface="Cambria Math" panose="02040503050406030204" pitchFamily="18" charset="0"/>
                                <a:cs typeface="Times New Roman" panose="02020603050405020304" pitchFamily="18" charset="0"/>
                              </a:rPr>
                              <m:t>)</m:t>
                            </m:r>
                          </m:e>
                          <m:sup>
                            <m:r>
                              <a:rPr lang="en-US" i="1" dirty="0">
                                <a:latin typeface="Cambria Math" panose="02040503050406030204" pitchFamily="18" charset="0"/>
                              </a:rPr>
                              <m:t>2</m:t>
                            </m:r>
                          </m:sup>
                        </m:sSup>
                        <m:r>
                          <a:rPr lang="en-US" i="1" dirty="0">
                            <a:latin typeface="Cambria Math" panose="02040503050406030204" pitchFamily="18" charset="0"/>
                          </a:rPr>
                          <m:t> </m:t>
                        </m:r>
                      </m:e>
                    </m:nary>
                  </m:oMath>
                </a14:m>
                <a:r>
                  <a:rPr lang="en-US" dirty="0" smtClean="0"/>
                  <a:t>, The </a:t>
                </a:r>
                <a:r>
                  <a:rPr lang="en-US" dirty="0"/>
                  <a:t>square root of the summation </a:t>
                </a:r>
                <a:r>
                  <a:rPr lang="en-US" dirty="0" smtClean="0"/>
                  <a:t>∑</a:t>
                </a:r>
                <a:r>
                  <a:rPr lang="en-US" dirty="0"/>
                  <a:t> over all gradients squared. We sum over all the gradients, from time </a:t>
                </a:r>
                <a:r>
                  <a:rPr lang="en-US" dirty="0" smtClean="0"/>
                  <a:t>step </a:t>
                </a:r>
                <a:r>
                  <a:rPr lang="en-US" dirty="0" err="1" smtClean="0"/>
                  <a:t>i</a:t>
                </a:r>
                <a:r>
                  <a:rPr lang="en-US" dirty="0" smtClean="0"/>
                  <a:t>=1</a:t>
                </a:r>
                <a:r>
                  <a:rPr lang="en-US" dirty="0"/>
                  <a:t> all the way to the current time step </a:t>
                </a:r>
                <a:r>
                  <a:rPr lang="en-US" dirty="0" smtClean="0"/>
                  <a:t>t.</a:t>
                </a:r>
              </a:p>
              <a:p>
                <a:r>
                  <a:rPr lang="en-US" dirty="0"/>
                  <a:t>If </a:t>
                </a:r>
                <a:r>
                  <a:rPr lang="en-US" dirty="0" smtClean="0"/>
                  <a:t>t=3, </a:t>
                </a:r>
                <a:r>
                  <a:rPr lang="en-US" dirty="0"/>
                  <a:t>then we would sum over the gradient at </a:t>
                </a:r>
                <a:r>
                  <a:rPr lang="en-US" dirty="0" smtClean="0"/>
                  <a:t>t=1,</a:t>
                </a:r>
                <a:r>
                  <a:rPr lang="en-US" dirty="0"/>
                  <a:t> </a:t>
                </a:r>
                <a:r>
                  <a:rPr lang="en-US" dirty="0" smtClean="0"/>
                  <a:t>t=2</a:t>
                </a:r>
                <a:r>
                  <a:rPr lang="en-US" dirty="0"/>
                  <a:t> and </a:t>
                </a:r>
                <a:r>
                  <a:rPr lang="en-US" dirty="0" smtClean="0"/>
                  <a:t>t=3</a:t>
                </a:r>
                <a:r>
                  <a:rPr lang="en-US" dirty="0"/>
                  <a:t>, and this just scales as </a:t>
                </a:r>
                <a:r>
                  <a:rPr lang="en-US" dirty="0" smtClean="0"/>
                  <a:t>t</a:t>
                </a:r>
                <a:r>
                  <a:rPr lang="en-US" dirty="0"/>
                  <a:t> becomes larger. Eventually, though, the gradients might be so small, that the momentum becomes </a:t>
                </a:r>
                <a:r>
                  <a:rPr lang="en-US" i="1" dirty="0"/>
                  <a:t>stale</a:t>
                </a:r>
                <a:r>
                  <a:rPr lang="en-US" dirty="0"/>
                  <a:t>, i.e. it updates with very small values</a:t>
                </a:r>
                <a:r>
                  <a:rPr lang="en-US" dirty="0" smtClean="0"/>
                  <a:t>.</a:t>
                </a:r>
              </a:p>
              <a:p>
                <a:r>
                  <a:rPr lang="en-US" dirty="0"/>
                  <a:t>main </a:t>
                </a:r>
                <a:r>
                  <a:rPr lang="en-US" dirty="0" smtClean="0"/>
                  <a:t>disadvantage </a:t>
                </a:r>
                <a:r>
                  <a:rPr lang="en-US" dirty="0"/>
                  <a:t>of </a:t>
                </a:r>
                <a:r>
                  <a:rPr lang="en-US" dirty="0" err="1"/>
                  <a:t>adagrad</a:t>
                </a:r>
                <a:r>
                  <a:rPr lang="en-US" dirty="0"/>
                  <a:t> is it keep on decreasing when the iteration is going on ... and it will take so long time to reach the </a:t>
                </a:r>
                <a:r>
                  <a:rPr lang="en-US" dirty="0" smtClean="0"/>
                  <a:t>global </a:t>
                </a:r>
                <a:r>
                  <a:rPr lang="en-US" dirty="0"/>
                  <a:t>minima.. </a:t>
                </a:r>
                <a:r>
                  <a:rPr lang="en-US" dirty="0" err="1"/>
                  <a:t>eg</a:t>
                </a:r>
                <a:r>
                  <a:rPr lang="en-US" dirty="0"/>
                  <a:t>: n=0.01.. after 100 iterations n =0.00000000.1 still it decreases so much to reach the global minima and it might go on infinity on keep on </a:t>
                </a:r>
                <a:r>
                  <a:rPr lang="en-US" dirty="0" smtClean="0"/>
                  <a:t>decreasing..</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980" r="-1333"/>
                </a:stretch>
              </a:blipFill>
            </p:spPr>
            <p:txBody>
              <a:bodyPr/>
              <a:lstStyle/>
              <a:p>
                <a:r>
                  <a:rPr lang="en-IN">
                    <a:noFill/>
                  </a:rPr>
                  <a:t> </a:t>
                </a:r>
              </a:p>
            </p:txBody>
          </p:sp>
        </mc:Fallback>
      </mc:AlternateContent>
    </p:spTree>
    <p:extLst>
      <p:ext uri="{BB962C8B-B14F-4D97-AF65-F5344CB8AC3E}">
        <p14:creationId xmlns:p14="http://schemas.microsoft.com/office/powerpoint/2010/main" val="823838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RMSprop</a:t>
            </a:r>
            <a:endParaRPr lang="en-IN" dirty="0"/>
          </a:p>
        </p:txBody>
      </p:sp>
      <p:sp>
        <p:nvSpPr>
          <p:cNvPr id="3" name="Content Placeholder 2"/>
          <p:cNvSpPr>
            <a:spLocks noGrp="1"/>
          </p:cNvSpPr>
          <p:nvPr>
            <p:ph idx="1"/>
          </p:nvPr>
        </p:nvSpPr>
        <p:spPr/>
        <p:txBody>
          <a:bodyPr>
            <a:normAutofit/>
          </a:bodyPr>
          <a:lstStyle/>
          <a:p>
            <a:pPr fontAlgn="base"/>
            <a:r>
              <a:rPr lang="en-US" dirty="0" smtClean="0"/>
              <a:t>Root </a:t>
            </a:r>
            <a:r>
              <a:rPr lang="en-US" dirty="0"/>
              <a:t>Mean Squared Propagation (</a:t>
            </a:r>
            <a:r>
              <a:rPr lang="en-US" dirty="0" err="1"/>
              <a:t>RMSprop</a:t>
            </a:r>
            <a:r>
              <a:rPr lang="en-US" dirty="0"/>
              <a:t>) is very close to </a:t>
            </a:r>
            <a:r>
              <a:rPr lang="en-US" dirty="0" err="1"/>
              <a:t>Adagrad</a:t>
            </a:r>
            <a:r>
              <a:rPr lang="en-US" dirty="0"/>
              <a:t>, except for it does not provide the sum of the gradients, but instead an </a:t>
            </a:r>
            <a:r>
              <a:rPr lang="en-US" i="1" dirty="0"/>
              <a:t>exponentially decaying average</a:t>
            </a:r>
            <a:r>
              <a:rPr lang="en-US" dirty="0"/>
              <a:t>. This decaying average is realized through combining the Momentum algorithm and </a:t>
            </a:r>
            <a:r>
              <a:rPr lang="en-US" dirty="0" err="1"/>
              <a:t>Adagrad</a:t>
            </a:r>
            <a:r>
              <a:rPr lang="en-US" dirty="0"/>
              <a:t> algorithm, with a new term.</a:t>
            </a:r>
          </a:p>
          <a:p>
            <a:pPr fontAlgn="base"/>
            <a:r>
              <a:rPr lang="en-US" dirty="0"/>
              <a:t>An important property of </a:t>
            </a:r>
            <a:r>
              <a:rPr lang="en-US" dirty="0" err="1"/>
              <a:t>RMSprop</a:t>
            </a:r>
            <a:r>
              <a:rPr lang="en-US" dirty="0"/>
              <a:t> is that we are not restricted to just the sum of the past gradients, but instead we are more restricted to gradients for the recent time steps. This means that </a:t>
            </a:r>
            <a:r>
              <a:rPr lang="en-US" dirty="0" err="1"/>
              <a:t>RMSprop</a:t>
            </a:r>
            <a:r>
              <a:rPr lang="en-US" dirty="0"/>
              <a:t> changes the learning rate slower than </a:t>
            </a:r>
            <a:r>
              <a:rPr lang="en-US" dirty="0" err="1"/>
              <a:t>Adagrad</a:t>
            </a:r>
            <a:r>
              <a:rPr lang="en-US" dirty="0"/>
              <a:t>, but still reaps the benefits of converging relatively fast – as has been shown</a:t>
            </a:r>
          </a:p>
          <a:p>
            <a:endParaRPr lang="en-IN" dirty="0"/>
          </a:p>
        </p:txBody>
      </p:sp>
    </p:spTree>
    <p:extLst>
      <p:ext uri="{BB962C8B-B14F-4D97-AF65-F5344CB8AC3E}">
        <p14:creationId xmlns:p14="http://schemas.microsoft.com/office/powerpoint/2010/main" val="48073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l="5555" t="16666" r="4862" b="15679"/>
          <a:stretch/>
        </p:blipFill>
        <p:spPr>
          <a:xfrm>
            <a:off x="-2032000" y="0"/>
            <a:ext cx="16383000" cy="6959600"/>
          </a:xfrm>
          <a:prstGeom prst="rect">
            <a:avLst/>
          </a:prstGeom>
        </p:spPr>
      </p:pic>
    </p:spTree>
    <p:extLst>
      <p:ext uri="{BB962C8B-B14F-4D97-AF65-F5344CB8AC3E}">
        <p14:creationId xmlns:p14="http://schemas.microsoft.com/office/powerpoint/2010/main" val="3128956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9722" t="18148" r="12500" b="21111"/>
          <a:stretch/>
        </p:blipFill>
        <p:spPr>
          <a:xfrm>
            <a:off x="254000" y="152400"/>
            <a:ext cx="11938000" cy="6248400"/>
          </a:xfrm>
          <a:prstGeom prst="rect">
            <a:avLst/>
          </a:prstGeom>
        </p:spPr>
      </p:pic>
    </p:spTree>
    <p:extLst>
      <p:ext uri="{BB962C8B-B14F-4D97-AF65-F5344CB8AC3E}">
        <p14:creationId xmlns:p14="http://schemas.microsoft.com/office/powerpoint/2010/main" val="4231851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4375" t="15187" r="9791" b="12221"/>
          <a:stretch/>
        </p:blipFill>
        <p:spPr>
          <a:xfrm>
            <a:off x="-1085850" y="-342900"/>
            <a:ext cx="12668250" cy="7467600"/>
          </a:xfrm>
          <a:prstGeom prst="rect">
            <a:avLst/>
          </a:prstGeom>
        </p:spPr>
      </p:pic>
    </p:spTree>
    <p:extLst>
      <p:ext uri="{BB962C8B-B14F-4D97-AF65-F5344CB8AC3E}">
        <p14:creationId xmlns:p14="http://schemas.microsoft.com/office/powerpoint/2010/main" val="2899300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4687" t="13148" r="5625" b="13519"/>
          <a:stretch/>
        </p:blipFill>
        <p:spPr>
          <a:xfrm>
            <a:off x="-2190750" y="-361950"/>
            <a:ext cx="14382750" cy="7543800"/>
          </a:xfrm>
          <a:prstGeom prst="rect">
            <a:avLst/>
          </a:prstGeom>
        </p:spPr>
      </p:pic>
    </p:spTree>
    <p:extLst>
      <p:ext uri="{BB962C8B-B14F-4D97-AF65-F5344CB8AC3E}">
        <p14:creationId xmlns:p14="http://schemas.microsoft.com/office/powerpoint/2010/main" val="3282582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4861" t="13704" r="6805" b="13456"/>
          <a:stretch/>
        </p:blipFill>
        <p:spPr>
          <a:xfrm>
            <a:off x="304800" y="-100012"/>
            <a:ext cx="11887200" cy="6958012"/>
          </a:xfrm>
          <a:prstGeom prst="rect">
            <a:avLst/>
          </a:prstGeom>
        </p:spPr>
      </p:pic>
      <p:pic>
        <p:nvPicPr>
          <p:cNvPr id="1026" name="Picture 2" descr="_images/gradient_descent_demystifi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276" y="1581150"/>
            <a:ext cx="6490383" cy="484028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8212183" y="5399314"/>
            <a:ext cx="17417" cy="1018903"/>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415304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876</Words>
  <Application>Microsoft Office PowerPoint</Application>
  <PresentationFormat>Widescreen</PresentationFormat>
  <Paragraphs>111</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Cambria Math</vt:lpstr>
      <vt:lpstr>medium-content-serif-font</vt:lpstr>
      <vt:lpstr>Times New Roman</vt:lpstr>
      <vt:lpstr>Office Theme</vt:lpstr>
      <vt:lpstr>Gradient Descent</vt:lpstr>
      <vt:lpstr>Gradient Descent</vt:lpstr>
      <vt:lpstr>Example</vt:lpstr>
      <vt:lpstr>PowerPoint Presentation</vt:lpstr>
      <vt:lpstr>PowerPoint Presentation</vt:lpstr>
      <vt:lpstr>PowerPoint Presentation</vt:lpstr>
      <vt:lpstr>PowerPoint Presentation</vt:lpstr>
      <vt:lpstr>PowerPoint Presentation</vt:lpstr>
      <vt:lpstr>PowerPoint Presentation</vt:lpstr>
      <vt:lpstr>Learning rate </vt:lpstr>
      <vt:lpstr>Cost function </vt:lpstr>
      <vt:lpstr>Pseudocode for Gradient Descent </vt:lpstr>
      <vt:lpstr>PowerPoint Presentation</vt:lpstr>
      <vt:lpstr>PowerPoint Presentation</vt:lpstr>
      <vt:lpstr>Vanishing gradient problem</vt:lpstr>
      <vt:lpstr>Exploding gradient problem.</vt:lpstr>
      <vt:lpstr>Gradient Descent Rule</vt:lpstr>
      <vt:lpstr>Gradient Descent Rule</vt:lpstr>
      <vt:lpstr>PowerPoint Presentation</vt:lpstr>
      <vt:lpstr>PowerPoint Presentation</vt:lpstr>
      <vt:lpstr>PowerPoint Presentation</vt:lpstr>
      <vt:lpstr>Variants of Gradient Descent </vt:lpstr>
      <vt:lpstr>Stochastic gradient descent (SGD)</vt:lpstr>
      <vt:lpstr>Stochastic gradient descent (SGD)</vt:lpstr>
      <vt:lpstr>Stochastic gradient descent (SGD)</vt:lpstr>
      <vt:lpstr>mini-batch gradient descent</vt:lpstr>
      <vt:lpstr>mini-batch gradient descent</vt:lpstr>
      <vt:lpstr>mini-batch gradient descent</vt:lpstr>
      <vt:lpstr>PowerPoint Presentation</vt:lpstr>
      <vt:lpstr>Momentum-Based Gradient Descent </vt:lpstr>
      <vt:lpstr>PowerPoint Presentation</vt:lpstr>
      <vt:lpstr>PowerPoint Presentation</vt:lpstr>
      <vt:lpstr>Nesterov Accelerated Gradient Descent </vt:lpstr>
      <vt:lpstr>The NAG Update Rule </vt:lpstr>
      <vt:lpstr>The NAG Update Rule</vt:lpstr>
      <vt:lpstr>PowerPoint Presentation</vt:lpstr>
      <vt:lpstr>PowerPoint Presentation</vt:lpstr>
      <vt:lpstr>PowerPoint Presentation</vt:lpstr>
      <vt:lpstr>PowerPoint Presentation</vt:lpstr>
      <vt:lpstr>PowerPoint Presentation</vt:lpstr>
      <vt:lpstr>PowerPoint Presentation</vt:lpstr>
      <vt:lpstr>AdaGrad</vt:lpstr>
      <vt:lpstr>PowerPoint Presentation</vt:lpstr>
      <vt:lpstr>RMSprop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Gradient Descent</dc:title>
  <dc:creator>hp</dc:creator>
  <cp:lastModifiedBy>hp</cp:lastModifiedBy>
  <cp:revision>41</cp:revision>
  <dcterms:created xsi:type="dcterms:W3CDTF">2020-08-19T18:14:39Z</dcterms:created>
  <dcterms:modified xsi:type="dcterms:W3CDTF">2021-11-18T01:45:30Z</dcterms:modified>
</cp:coreProperties>
</file>